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Lst>
  <p:sldSz cy="6858000" cx="9144000"/>
  <p:notesSz cx="6858000" cy="9144000"/>
  <p:embeddedFontLst>
    <p:embeddedFont>
      <p:font typeface="Garamond"/>
      <p:regular r:id="rId236"/>
      <p:bold r:id="rId237"/>
      <p:italic r:id="rId238"/>
      <p:boldItalic r:id="rId239"/>
    </p:embeddedFont>
    <p:embeddedFont>
      <p:font typeface="Libre Baskerville"/>
      <p:regular r:id="rId240"/>
      <p:bold r:id="rId241"/>
      <p:italic r:id="rId242"/>
    </p:embeddedFont>
    <p:embeddedFont>
      <p:font typeface="Helvetica Neue"/>
      <p:regular r:id="rId243"/>
      <p:bold r:id="rId244"/>
      <p:italic r:id="rId245"/>
      <p:boldItalic r:id="rId246"/>
    </p:embeddedFont>
    <p:embeddedFont>
      <p:font typeface="Century Gothic"/>
      <p:regular r:id="rId247"/>
      <p:bold r:id="rId248"/>
      <p:italic r:id="rId249"/>
      <p:boldItalic r:id="rId2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51" roundtripDataSignature="AMtx7mgu2ItaKf61jhdbDJL0nCA/gT82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9DE5A8-51C8-4EC4-B891-1C8332F53549}">
  <a:tblStyle styleId="{429DE5A8-51C8-4EC4-B891-1C8332F5354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251" Type="http://customschemas.google.com/relationships/presentationmetadata" Target="metadata"/><Relationship Id="rId250" Type="http://schemas.openxmlformats.org/officeDocument/2006/relationships/font" Target="fonts/CenturyGothic-boldItalic.fntdata"/><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CenturyGothic-italic.fntdata"/><Relationship Id="rId127" Type="http://schemas.openxmlformats.org/officeDocument/2006/relationships/slide" Target="slides/slide121.xml"/><Relationship Id="rId248" Type="http://schemas.openxmlformats.org/officeDocument/2006/relationships/font" Target="fonts/CenturyGothic-bold.fntdata"/><Relationship Id="rId126" Type="http://schemas.openxmlformats.org/officeDocument/2006/relationships/slide" Target="slides/slide120.xml"/><Relationship Id="rId247" Type="http://schemas.openxmlformats.org/officeDocument/2006/relationships/font" Target="fonts/CenturyGothic-regular.fntdata"/><Relationship Id="rId121" Type="http://schemas.openxmlformats.org/officeDocument/2006/relationships/slide" Target="slides/slide115.xml"/><Relationship Id="rId242" Type="http://schemas.openxmlformats.org/officeDocument/2006/relationships/font" Target="fonts/LibreBaskerville-italic.fntdata"/><Relationship Id="rId120" Type="http://schemas.openxmlformats.org/officeDocument/2006/relationships/slide" Target="slides/slide114.xml"/><Relationship Id="rId241" Type="http://schemas.openxmlformats.org/officeDocument/2006/relationships/font" Target="fonts/LibreBaskerville-bold.fntdata"/><Relationship Id="rId240" Type="http://schemas.openxmlformats.org/officeDocument/2006/relationships/font" Target="fonts/LibreBaskerville-regular.fntdata"/><Relationship Id="rId125" Type="http://schemas.openxmlformats.org/officeDocument/2006/relationships/slide" Target="slides/slide119.xml"/><Relationship Id="rId246" Type="http://schemas.openxmlformats.org/officeDocument/2006/relationships/font" Target="fonts/HelveticaNeue-boldItalic.fntdata"/><Relationship Id="rId124" Type="http://schemas.openxmlformats.org/officeDocument/2006/relationships/slide" Target="slides/slide118.xml"/><Relationship Id="rId245" Type="http://schemas.openxmlformats.org/officeDocument/2006/relationships/font" Target="fonts/HelveticaNeue-italic.fntdata"/><Relationship Id="rId123" Type="http://schemas.openxmlformats.org/officeDocument/2006/relationships/slide" Target="slides/slide117.xml"/><Relationship Id="rId244" Type="http://schemas.openxmlformats.org/officeDocument/2006/relationships/font" Target="fonts/HelveticaNeue-bold.fntdata"/><Relationship Id="rId122" Type="http://schemas.openxmlformats.org/officeDocument/2006/relationships/slide" Target="slides/slide116.xml"/><Relationship Id="rId243" Type="http://schemas.openxmlformats.org/officeDocument/2006/relationships/font" Target="fonts/HelveticaNeue-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Garamond-boldItalic.fntdata"/><Relationship Id="rId117" Type="http://schemas.openxmlformats.org/officeDocument/2006/relationships/slide" Target="slides/slide111.xml"/><Relationship Id="rId238" Type="http://schemas.openxmlformats.org/officeDocument/2006/relationships/font" Target="fonts/Garamond-italic.fntdata"/><Relationship Id="rId116" Type="http://schemas.openxmlformats.org/officeDocument/2006/relationships/slide" Target="slides/slide110.xml"/><Relationship Id="rId237" Type="http://schemas.openxmlformats.org/officeDocument/2006/relationships/font" Target="fonts/Garamond-bold.fntdata"/><Relationship Id="rId115" Type="http://schemas.openxmlformats.org/officeDocument/2006/relationships/slide" Target="slides/slide109.xml"/><Relationship Id="rId236" Type="http://schemas.openxmlformats.org/officeDocument/2006/relationships/font" Target="fonts/Garamond-regular.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0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95" name="Google Shape;1395;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96" name="Google Shape;1396;p10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97" name="Google Shape;139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98" name="Google Shape;1398;p10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0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05" name="Google Shape;1405;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06" name="Google Shape;1406;p10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07" name="Google Shape;140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08" name="Google Shape;1408;p10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0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15" name="Google Shape;1415;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16" name="Google Shape;1416;p10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17" name="Google Shape;1417;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18" name="Google Shape;1418;p10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0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25" name="Google Shape;1425;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26" name="Google Shape;1426;p10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27" name="Google Shape;1427;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28" name="Google Shape;1428;p10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0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38" name="Google Shape;1438;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39" name="Google Shape;1439;p10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40" name="Google Shape;144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41" name="Google Shape;1441;p10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10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48" name="Google Shape;1448;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49" name="Google Shape;1449;p10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50" name="Google Shape;1450;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51" name="Google Shape;1451;p10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0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58" name="Google Shape;1458;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59" name="Google Shape;1459;p106: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60" name="Google Shape;146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61" name="Google Shape;1461;p106: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0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68" name="Google Shape;146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69" name="Google Shape;1469;p10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70" name="Google Shape;147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71" name="Google Shape;1471;p10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10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478" name="Google Shape;1478;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79" name="Google Shape;1479;p10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480" name="Google Shape;1480;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1" name="Google Shape;1481;p10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0" name="Google Shape;1520;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3" name="Google Shape;1613;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1" name="Google Shape;1621;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9" name="Google Shape;1629;p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2" name="Google Shape;1652;p1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7" name="Google Shape;1667;p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p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1" name="Google Shape;1691;p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6" name="Google Shape;1696;p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4" name="Google Shape;1704;p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3" name="Google Shape;1713;p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1" name="Google Shape;1721;p1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9" name="Google Shape;1729;p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p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p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p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8" name="Google Shape;1758;p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p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9" name="Google Shape;1779;p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5" name="Google Shape;1785;p1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0" name="Google Shape;1790;p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5" name="Google Shape;1795;p1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1" name="Google Shape;1801;p1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0" name="Google Shape;1810;p1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2" name="Google Shape;1822;p1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p1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0" name="Google Shape;1840;p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5" name="Google Shape;1845;p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p1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6" name="Google Shape;1856;p1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4" name="Google Shape;1864;p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1" name="Google Shape;1871;p1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0" name="Google Shape;1880;p1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8" name="Google Shape;1888;p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p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2" name="Google Shape;1902;p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1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1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5" name="Google Shape;1925;p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3" name="Google Shape;1933;p1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1" name="Google Shape;1941;p1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7" name="Google Shape;1947;p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8" name="Google Shape;1958;p1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9" name="Google Shape;1969;p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8" name="Google Shape;1978;p1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6" name="Google Shape;1986;p1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4" name="Google Shape;1994;p1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3" name="Google Shape;2003;p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1" name="Google Shape;2011;p1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9" name="Google Shape;2019;p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7" name="Google Shape;2027;p1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5" name="Google Shape;2035;p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3" name="Google Shape;2043;p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2" name="Google Shape;2052;p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1" name="Google Shape;2061;p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9" name="Google Shape;2069;p1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7" name="Google Shape;2077;p1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5" name="Google Shape;2085;p1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3" name="Google Shape;2093;p1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1" name="Google Shape;2101;p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1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9" name="Google Shape;2119;p1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0" name="Google Shape;2130;p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0" name="Google Shape;2140;p1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0" name="Google Shape;2150;p1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0" name="Google Shape;2160;p1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0" name="Google Shape;2170;p1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0" name="Google Shape;2180;p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0" name="Google Shape;2190;p1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0" name="Google Shape;2200;p2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2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0" name="Google Shape;2210;p2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0" name="Google Shape;2220;p2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0" name="Google Shape;2230;p2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9" name="Google Shape;2239;p2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8" name="Google Shape;2248;p2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2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7" name="Google Shape;2257;p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6" name="Google Shape;2266;p2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p2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5" name="Google Shape;2285;p2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5" name="Google Shape;2295;p2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4" name="Google Shape;2304;p2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2" name="Google Shape;2312;p2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2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9" name="Google Shape;2329;p2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0" name="Google Shape;2340;p2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7" name="Google Shape;2357;p2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3" name="Google Shape;2363;p2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2" name="Google Shape;2372;p2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1" name="Google Shape;2381;p2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1" name="Google Shape;2391;p2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1" name="Google Shape;2401;p2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1" name="Google Shape;2411;p2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1" name="Google Shape;2421;p2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3" name="Google Shape;2433;p2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4" name="Google Shape;2444;p2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6" name="Google Shape;2456;p2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8" name="Google Shape;2468;p2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0" name="Google Shape;2480;p2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2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3" name="Google Shape;2493;p2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7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13" name="Google Shape;111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14" name="Google Shape;1114;p74:notes"/>
          <p:cNvSpPr txBox="1"/>
          <p:nvPr/>
        </p:nvSpPr>
        <p:spPr>
          <a:xfrm>
            <a:off x="3884613"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r">
              <a:spcBef>
                <a:spcPts val="0"/>
              </a:spcBef>
              <a:spcAft>
                <a:spcPts val="0"/>
              </a:spcAft>
              <a:buClr>
                <a:srgbClr val="000000"/>
              </a:buClr>
              <a:buSzPts val="1200"/>
              <a:buFont typeface="Times New Roman"/>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115" name="Google Shape;111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6" name="Google Shape;1116;p74:notes"/>
          <p:cNvSpPr txBox="1"/>
          <p:nvPr>
            <p:ph idx="1" type="body"/>
          </p:nvPr>
        </p:nvSpPr>
        <p:spPr>
          <a:xfrm>
            <a:off x="914400" y="4343400"/>
            <a:ext cx="50292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7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27" name="Google Shape;1127;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28" name="Google Shape;1128;p76: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29" name="Google Shape;112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30" name="Google Shape;1130;p76: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7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37" name="Google Shape;1137;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38" name="Google Shape;1138;p7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39" name="Google Shape;113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0" name="Google Shape;1140;p7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7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47" name="Google Shape;1147;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48" name="Google Shape;1148;p7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49" name="Google Shape;114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0" name="Google Shape;1150;p7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57" name="Google Shape;1157;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58" name="Google Shape;1158;p7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59" name="Google Shape;115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0" name="Google Shape;1160;p7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68" name="Google Shape;116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69" name="Google Shape;1169;p8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70" name="Google Shape;117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1" name="Google Shape;1171;p8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78" name="Google Shape;1178;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9" name="Google Shape;1179;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8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186" name="Google Shape;1186;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87" name="Google Shape;1187;p8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188" name="Google Shape;118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89" name="Google Shape;1189;p8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96" name="Google Shape;1196;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7" name="Google Shape;119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8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04" name="Google Shape;1204;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05" name="Google Shape;1205;p8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06" name="Google Shape;120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7" name="Google Shape;1207;p8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8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14" name="Google Shape;121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15" name="Google Shape;1215;p8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16" name="Google Shape;121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7" name="Google Shape;1217;p8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8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24" name="Google Shape;1224;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25" name="Google Shape;1225;p86: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26" name="Google Shape;1226;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7" name="Google Shape;1227;p86: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8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38" name="Google Shape;123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39" name="Google Shape;1239;p8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40" name="Google Shape;124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1" name="Google Shape;1241;p8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8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48" name="Google Shape;124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49" name="Google Shape;1249;p8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50" name="Google Shape;125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1" name="Google Shape;1251;p8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8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58" name="Google Shape;1258;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59" name="Google Shape;1259;p8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60" name="Google Shape;126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61" name="Google Shape;1261;p8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9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72" name="Google Shape;1272;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73" name="Google Shape;1273;p9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74" name="Google Shape;127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75" name="Google Shape;1275;p9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9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83" name="Google Shape;1283;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84" name="Google Shape;1284;p9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85" name="Google Shape;1285;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86" name="Google Shape;1286;p9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9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293" name="Google Shape;1293;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94" name="Google Shape;1294;p9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295" name="Google Shape;129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96" name="Google Shape;1296;p9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9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03" name="Google Shape;1303;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04" name="Google Shape;1304;p9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05" name="Google Shape;1305;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6" name="Google Shape;1306;p9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9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24" name="Google Shape;132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25" name="Google Shape;1325;p9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26" name="Google Shape;132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7" name="Google Shape;1327;p9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9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34" name="Google Shape;1334;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35" name="Google Shape;1335;p9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36" name="Google Shape;1336;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37" name="Google Shape;1337;p9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9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44" name="Google Shape;1344;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45" name="Google Shape;1345;p96: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46" name="Google Shape;134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7" name="Google Shape;1347;p96: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9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61" name="Google Shape;1361;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62" name="Google Shape;1362;p9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63" name="Google Shape;136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64" name="Google Shape;1364;p9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75" name="Google Shape;137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76" name="Google Shape;1376;p9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77" name="Google Shape;137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8" name="Google Shape;1378;p9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9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8.#</a:t>
            </a:r>
            <a:endParaRPr/>
          </a:p>
        </p:txBody>
      </p:sp>
      <p:sp>
        <p:nvSpPr>
          <p:cNvPr id="1385" name="Google Shape;1385;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86" name="Google Shape;1386;p9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8.#</a:t>
            </a:r>
            <a:endParaRPr/>
          </a:p>
        </p:txBody>
      </p:sp>
      <p:sp>
        <p:nvSpPr>
          <p:cNvPr id="1387" name="Google Shape;138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8" name="Google Shape;1388;p9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 name="Google Shape;19;p2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4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24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41"/>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1"/>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2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23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3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5" name="Google Shape;25;p2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2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33"/>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 name="Google Shape;31;p233"/>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2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2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23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3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7" name="Google Shape;47;p2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23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3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23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23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23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2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38"/>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38"/>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2" name="Google Shape;62;p238"/>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3" name="Google Shape;63;p2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3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39"/>
          <p:cNvSpPr/>
          <p:nvPr>
            <p:ph idx="2" type="pic"/>
          </p:nvPr>
        </p:nvSpPr>
        <p:spPr>
          <a:xfrm>
            <a:off x="3887391" y="987426"/>
            <a:ext cx="4629150" cy="4873625"/>
          </a:xfrm>
          <a:prstGeom prst="rect">
            <a:avLst/>
          </a:prstGeom>
          <a:noFill/>
          <a:ln>
            <a:noFill/>
          </a:ln>
        </p:spPr>
      </p:sp>
      <p:sp>
        <p:nvSpPr>
          <p:cNvPr id="69" name="Google Shape;69;p239"/>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0" name="Google Shape;70;p2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30"/>
          <p:cNvPicPr preferRelativeResize="0"/>
          <p:nvPr/>
        </p:nvPicPr>
        <p:blipFill rotWithShape="1">
          <a:blip r:embed="rId1">
            <a:alphaModFix/>
          </a:blip>
          <a:srcRect b="0" l="0" r="0" t="0"/>
          <a:stretch/>
        </p:blipFill>
        <p:spPr>
          <a:xfrm>
            <a:off x="7458506" y="0"/>
            <a:ext cx="1613486" cy="9087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7.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63.png"/><Relationship Id="rId4" Type="http://schemas.openxmlformats.org/officeDocument/2006/relationships/image" Target="../media/image53.png"/><Relationship Id="rId5" Type="http://schemas.openxmlformats.org/officeDocument/2006/relationships/image" Target="../media/image66.png"/><Relationship Id="rId6" Type="http://schemas.openxmlformats.org/officeDocument/2006/relationships/image" Target="../media/image56.png"/><Relationship Id="rId7"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61.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60.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64.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7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8.png"/><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png"/><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8.png"/><Relationship Id="rId4"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8.png"/><Relationship Id="rId4" Type="http://schemas.openxmlformats.org/officeDocument/2006/relationships/hyperlink" Target="http://www.iso.org/" TargetMode="External"/><Relationship Id="rId5" Type="http://schemas.openxmlformats.org/officeDocument/2006/relationships/hyperlink" Target="http://www.itu.int/ITU-T" TargetMode="External"/><Relationship Id="rId6" Type="http://schemas.openxmlformats.org/officeDocument/2006/relationships/hyperlink" Target="http://www.ieee.gov/"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png"/><Relationship Id="rId4" Type="http://schemas.openxmlformats.org/officeDocument/2006/relationships/hyperlink" Target="http://www.fcc.gov/"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77.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7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74.png"/><Relationship Id="rId4" Type="http://schemas.openxmlformats.org/officeDocument/2006/relationships/image" Target="../media/image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75.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83.png"/><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8.png"/><Relationship Id="rId4" Type="http://schemas.openxmlformats.org/officeDocument/2006/relationships/image" Target="../media/image90.png"/><Relationship Id="rId5" Type="http://schemas.openxmlformats.org/officeDocument/2006/relationships/image" Target="../media/image7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8.png"/><Relationship Id="rId4" Type="http://schemas.openxmlformats.org/officeDocument/2006/relationships/image" Target="../media/image7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8.png"/><Relationship Id="rId4" Type="http://schemas.openxmlformats.org/officeDocument/2006/relationships/image" Target="../media/image8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8.png"/><Relationship Id="rId4" Type="http://schemas.openxmlformats.org/officeDocument/2006/relationships/image" Target="../media/image8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8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10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8.png"/><Relationship Id="rId4" Type="http://schemas.openxmlformats.org/officeDocument/2006/relationships/image" Target="../media/image8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9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hyperlink" Target="https://www.google.com/search?q=http+protocol+stands+for&amp;sxsrf=APq-WBsbqgGuXVRffULVY5EqpCivJw0gDQ:1648021143048&amp;tbm=isch&amp;source=iu&amp;ictx=1&amp;vet=1&amp;fir=IRIolr7gS9_9uM%252CStL0Pi-lUx_DVM%252C%252Fm%252F03hgt&amp;usg=AI4_-kREDQ32oJZtvi3Xe05GCWlX3lXG3Q&amp;sa=X&amp;ved=2ahUKEwi38MCW3dv2AhUwSWwGHTAHCI0Q_B16BAgQEAE#imgrc=IRIolr7gS9_9uM"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8.png"/><Relationship Id="rId4" Type="http://schemas.openxmlformats.org/officeDocument/2006/relationships/image" Target="../media/image10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8.png"/><Relationship Id="rId4" Type="http://schemas.openxmlformats.org/officeDocument/2006/relationships/image" Target="../media/image9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8.png"/><Relationship Id="rId4" Type="http://schemas.openxmlformats.org/officeDocument/2006/relationships/image" Target="../media/image8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8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8.png"/><Relationship Id="rId4" Type="http://schemas.openxmlformats.org/officeDocument/2006/relationships/image" Target="../media/image9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9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9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10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8.png"/><Relationship Id="rId4" Type="http://schemas.openxmlformats.org/officeDocument/2006/relationships/image" Target="../media/image10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99.png"/><Relationship Id="rId4"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8.png"/><Relationship Id="rId4"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10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8.png"/><Relationship Id="rId4" Type="http://schemas.openxmlformats.org/officeDocument/2006/relationships/image" Target="../media/image103.png"/><Relationship Id="rId5" Type="http://schemas.openxmlformats.org/officeDocument/2006/relationships/image" Target="../media/image10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8.png"/><Relationship Id="rId4" Type="http://schemas.openxmlformats.org/officeDocument/2006/relationships/image" Target="../media/image11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8.png"/><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8.png"/><Relationship Id="rId4" Type="http://schemas.openxmlformats.org/officeDocument/2006/relationships/image" Target="../media/image10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8.png"/><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8.png"/><Relationship Id="rId4" Type="http://schemas.openxmlformats.org/officeDocument/2006/relationships/image" Target="../media/image10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11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8.png"/><Relationship Id="rId4" Type="http://schemas.openxmlformats.org/officeDocument/2006/relationships/image" Target="../media/image11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8.png"/><Relationship Id="rId4" Type="http://schemas.openxmlformats.org/officeDocument/2006/relationships/image" Target="../media/image11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8.png"/><Relationship Id="rId4" Type="http://schemas.openxmlformats.org/officeDocument/2006/relationships/image" Target="../media/image13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8.png"/><Relationship Id="rId4" Type="http://schemas.openxmlformats.org/officeDocument/2006/relationships/image" Target="../media/image11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8.png"/><Relationship Id="rId4" Type="http://schemas.openxmlformats.org/officeDocument/2006/relationships/image" Target="../media/image11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8.png"/><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8.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8.png"/><Relationship Id="rId4" Type="http://schemas.openxmlformats.org/officeDocument/2006/relationships/image" Target="../media/image12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8.png"/><Relationship Id="rId4" Type="http://schemas.openxmlformats.org/officeDocument/2006/relationships/image" Target="../media/image11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8.png"/><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8.png"/><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8.png"/><Relationship Id="rId4" Type="http://schemas.openxmlformats.org/officeDocument/2006/relationships/image" Target="../media/image12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8.png"/><Relationship Id="rId4" Type="http://schemas.openxmlformats.org/officeDocument/2006/relationships/image" Target="../media/image12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8.png"/><Relationship Id="rId4" Type="http://schemas.openxmlformats.org/officeDocument/2006/relationships/image" Target="../media/image12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8.png"/><Relationship Id="rId4" Type="http://schemas.openxmlformats.org/officeDocument/2006/relationships/image" Target="../media/image12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8.png"/><Relationship Id="rId4" Type="http://schemas.openxmlformats.org/officeDocument/2006/relationships/image" Target="../media/image12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8.png"/><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28.png"/><Relationship Id="rId4" Type="http://schemas.openxmlformats.org/officeDocument/2006/relationships/image" Target="../media/image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32.png"/><Relationship Id="rId4" Type="http://schemas.openxmlformats.org/officeDocument/2006/relationships/image" Target="../media/image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33.png"/><Relationship Id="rId4" Type="http://schemas.openxmlformats.org/officeDocument/2006/relationships/image" Target="../media/image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34.png"/><Relationship Id="rId4" Type="http://schemas.openxmlformats.org/officeDocument/2006/relationships/image" Target="../media/image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136.png"/><Relationship Id="rId4" Type="http://schemas.openxmlformats.org/officeDocument/2006/relationships/image" Target="../media/image13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8.png"/><Relationship Id="rId4" Type="http://schemas.openxmlformats.org/officeDocument/2006/relationships/hyperlink" Target="https://www.techopedia.com/definition/9756/data-transmission"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8.png"/><Relationship Id="rId4" Type="http://schemas.openxmlformats.org/officeDocument/2006/relationships/image" Target="../media/image1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8.png"/><Relationship Id="rId4" Type="http://schemas.openxmlformats.org/officeDocument/2006/relationships/image" Target="../media/image13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8.png"/><Relationship Id="rId4" Type="http://schemas.openxmlformats.org/officeDocument/2006/relationships/image" Target="../media/image13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8.png"/><Relationship Id="rId4" Type="http://schemas.openxmlformats.org/officeDocument/2006/relationships/image" Target="../media/image14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youtube.com/watch?v=e0CWszGpgAE" TargetMode="Externa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25.png"/><Relationship Id="rId5" Type="http://schemas.openxmlformats.org/officeDocument/2006/relationships/oleObject" Target="../embeddings/oleObject1.bin"/><Relationship Id="rId6" Type="http://schemas.openxmlformats.org/officeDocument/2006/relationships/image" Target="../media/image24.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29.pn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6.pn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0.png"/><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32.png"/><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7.pn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41.png"/><Relationship Id="rId13" Type="http://schemas.openxmlformats.org/officeDocument/2006/relationships/image" Target="../media/image23.png"/><Relationship Id="rId12"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6.png"/><Relationship Id="rId8"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5.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image" Target="../media/image59.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2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5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3419872" y="14057"/>
            <a:ext cx="3456384" cy="6558267"/>
          </a:xfrm>
          <a:prstGeom prst="rect">
            <a:avLst/>
          </a:prstGeom>
          <a:noFill/>
          <a:ln>
            <a:noFill/>
          </a:ln>
        </p:spPr>
      </p:pic>
      <p:sp>
        <p:nvSpPr>
          <p:cNvPr id="90" name="Google Shape;90;p1"/>
          <p:cNvSpPr txBox="1"/>
          <p:nvPr/>
        </p:nvSpPr>
        <p:spPr>
          <a:xfrm>
            <a:off x="755576" y="2132856"/>
            <a:ext cx="1440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Unit-1</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60" name="Google Shape;160;p10"/>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descr="Circuit Switched Network" id="161" name="Google Shape;161;p10"/>
          <p:cNvPicPr preferRelativeResize="0"/>
          <p:nvPr/>
        </p:nvPicPr>
        <p:blipFill rotWithShape="1">
          <a:blip r:embed="rId4">
            <a:alphaModFix/>
          </a:blip>
          <a:srcRect b="0" l="0" r="0" t="0"/>
          <a:stretch/>
        </p:blipFill>
        <p:spPr>
          <a:xfrm>
            <a:off x="914400" y="1828800"/>
            <a:ext cx="7315200" cy="40386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0"/>
          <p:cNvSpPr txBox="1"/>
          <p:nvPr/>
        </p:nvSpPr>
        <p:spPr>
          <a:xfrm>
            <a:off x="1676400" y="0"/>
            <a:ext cx="7162800"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3.2  Virtual-Circuit Networks</a:t>
            </a:r>
            <a:endParaRPr/>
          </a:p>
        </p:txBody>
      </p:sp>
      <p:sp>
        <p:nvSpPr>
          <p:cNvPr id="1401" name="Google Shape;1401;p100"/>
          <p:cNvSpPr/>
          <p:nvPr/>
        </p:nvSpPr>
        <p:spPr>
          <a:xfrm>
            <a:off x="381000" y="1293813"/>
            <a:ext cx="7924800" cy="39719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A virtual-circuit network uses a series of special temporary addresses known as </a:t>
            </a:r>
            <a:r>
              <a:rPr b="0" i="0" lang="en-US" sz="2800" u="sng">
                <a:solidFill>
                  <a:srgbClr val="000000"/>
                </a:solidFill>
                <a:latin typeface="Times New Roman"/>
                <a:ea typeface="Times New Roman"/>
                <a:cs typeface="Times New Roman"/>
                <a:sym typeface="Times New Roman"/>
              </a:rPr>
              <a:t>virtual circuit identifiers (VCI).</a:t>
            </a:r>
            <a:endParaRPr/>
          </a:p>
          <a:p>
            <a:pPr indent="0" lvl="0" marL="0" marR="0" rtl="0" algn="just">
              <a:spcBef>
                <a:spcPts val="0"/>
              </a:spcBef>
              <a:spcAft>
                <a:spcPts val="0"/>
              </a:spcAft>
              <a:buClr>
                <a:schemeClr val="dk1"/>
              </a:buClr>
              <a:buSzPts val="2800"/>
              <a:buFont typeface="Calibri"/>
              <a:buNone/>
            </a:pPr>
            <a:r>
              <a:t/>
            </a:r>
            <a:endParaRPr b="0" i="0" sz="2800" u="sng">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The VCI at each switch, is used to advance the frame towards its final destination.</a:t>
            </a:r>
            <a:endParaRPr/>
          </a:p>
          <a:p>
            <a:pPr indent="0" lvl="0" marL="0" marR="0" rtl="0" algn="just">
              <a:spcBef>
                <a:spcPts val="0"/>
              </a:spcBef>
              <a:spcAft>
                <a:spcPts val="0"/>
              </a:spcAft>
              <a:buClr>
                <a:schemeClr val="dk1"/>
              </a:buClr>
              <a:buSzPts val="2800"/>
              <a:buFont typeface="Calibri"/>
              <a:buNone/>
            </a:pPr>
            <a:r>
              <a:t/>
            </a:r>
            <a:endParaRPr b="0" i="0" sz="2800" u="sng">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p:txBody>
      </p:sp>
      <p:pic>
        <p:nvPicPr>
          <p:cNvPr id="1402" name="Google Shape;1402;p100"/>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01"/>
          <p:cNvSpPr/>
          <p:nvPr/>
        </p:nvSpPr>
        <p:spPr>
          <a:xfrm>
            <a:off x="685800" y="4648200"/>
            <a:ext cx="8229600" cy="956288"/>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13:  </a:t>
            </a:r>
            <a:r>
              <a:rPr b="0" i="0" lang="en-US" sz="2800">
                <a:solidFill>
                  <a:srgbClr val="000000"/>
                </a:solidFill>
                <a:latin typeface="Calibri"/>
                <a:ea typeface="Calibri"/>
                <a:cs typeface="Calibri"/>
                <a:sym typeface="Calibri"/>
              </a:rPr>
              <a:t>Virtual-circuit identifier (compare the VCI to a Datagram destination address)</a:t>
            </a:r>
            <a:endParaRPr/>
          </a:p>
        </p:txBody>
      </p:sp>
      <p:pic>
        <p:nvPicPr>
          <p:cNvPr id="1411" name="Google Shape;1411;p101"/>
          <p:cNvPicPr preferRelativeResize="0"/>
          <p:nvPr/>
        </p:nvPicPr>
        <p:blipFill rotWithShape="1">
          <a:blip r:embed="rId3">
            <a:alphaModFix/>
          </a:blip>
          <a:srcRect b="0" l="0" r="0" t="0"/>
          <a:stretch/>
        </p:blipFill>
        <p:spPr>
          <a:xfrm>
            <a:off x="838200" y="1447800"/>
            <a:ext cx="7924800" cy="2703512"/>
          </a:xfrm>
          <a:prstGeom prst="rect">
            <a:avLst/>
          </a:prstGeom>
          <a:noFill/>
          <a:ln>
            <a:noFill/>
          </a:ln>
        </p:spPr>
      </p:pic>
      <p:pic>
        <p:nvPicPr>
          <p:cNvPr id="1412" name="Google Shape;1412;p101"/>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30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02"/>
          <p:cNvSpPr txBox="1"/>
          <p:nvPr/>
        </p:nvSpPr>
        <p:spPr>
          <a:xfrm>
            <a:off x="1752600" y="0"/>
            <a:ext cx="71628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3.2  Virtual-Circuit Networks</a:t>
            </a:r>
            <a:endParaRPr/>
          </a:p>
        </p:txBody>
      </p:sp>
      <p:sp>
        <p:nvSpPr>
          <p:cNvPr id="1421" name="Google Shape;1421;p102"/>
          <p:cNvSpPr/>
          <p:nvPr/>
        </p:nvSpPr>
        <p:spPr>
          <a:xfrm>
            <a:off x="381000" y="1293813"/>
            <a:ext cx="7924800" cy="39338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switch has a table with 4 columns:</a:t>
            </a:r>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a) Inputs half</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Input Port Number</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Input VCI</a:t>
            </a:r>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b) Outputs half</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Output Port Number</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Output VCI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p:txBody>
      </p:sp>
      <p:pic>
        <p:nvPicPr>
          <p:cNvPr id="1422" name="Google Shape;1422;p102"/>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03"/>
          <p:cNvSpPr/>
          <p:nvPr/>
        </p:nvSpPr>
        <p:spPr>
          <a:xfrm>
            <a:off x="1219200" y="5410200"/>
            <a:ext cx="7239000" cy="956288"/>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Figure14:  </a:t>
            </a:r>
            <a:r>
              <a:rPr b="0" i="0" lang="en-US" sz="2800">
                <a:solidFill>
                  <a:srgbClr val="000000"/>
                </a:solidFill>
                <a:latin typeface="Calibri"/>
                <a:ea typeface="Calibri"/>
                <a:cs typeface="Calibri"/>
                <a:sym typeface="Calibri"/>
              </a:rPr>
              <a:t>Switch and table for a virtual-circuit network</a:t>
            </a:r>
            <a:endParaRPr/>
          </a:p>
        </p:txBody>
      </p:sp>
      <p:pic>
        <p:nvPicPr>
          <p:cNvPr id="1431" name="Google Shape;1431;p103"/>
          <p:cNvPicPr preferRelativeResize="0"/>
          <p:nvPr/>
        </p:nvPicPr>
        <p:blipFill rotWithShape="1">
          <a:blip r:embed="rId3">
            <a:alphaModFix/>
          </a:blip>
          <a:srcRect b="0" l="0" r="0" t="0"/>
          <a:stretch/>
        </p:blipFill>
        <p:spPr>
          <a:xfrm>
            <a:off x="549275" y="995363"/>
            <a:ext cx="7985125" cy="4262437"/>
          </a:xfrm>
          <a:prstGeom prst="rect">
            <a:avLst/>
          </a:prstGeom>
          <a:noFill/>
          <a:ln>
            <a:noFill/>
          </a:ln>
        </p:spPr>
      </p:pic>
      <p:pic>
        <p:nvPicPr>
          <p:cNvPr id="1432" name="Google Shape;1432;p103"/>
          <p:cNvPicPr preferRelativeResize="0"/>
          <p:nvPr/>
        </p:nvPicPr>
        <p:blipFill rotWithShape="1">
          <a:blip r:embed="rId4">
            <a:alphaModFix/>
          </a:blip>
          <a:srcRect b="0" l="0" r="0" t="0"/>
          <a:stretch/>
        </p:blipFill>
        <p:spPr>
          <a:xfrm>
            <a:off x="931863" y="2882900"/>
            <a:ext cx="3411537" cy="349250"/>
          </a:xfrm>
          <a:prstGeom prst="rect">
            <a:avLst/>
          </a:prstGeom>
          <a:noFill/>
          <a:ln>
            <a:noFill/>
          </a:ln>
        </p:spPr>
      </p:pic>
      <p:pic>
        <p:nvPicPr>
          <p:cNvPr id="1433" name="Google Shape;1433;p103"/>
          <p:cNvPicPr preferRelativeResize="0"/>
          <p:nvPr/>
        </p:nvPicPr>
        <p:blipFill rotWithShape="1">
          <a:blip r:embed="rId5">
            <a:alphaModFix/>
          </a:blip>
          <a:srcRect b="0" l="0" r="0" t="0"/>
          <a:stretch/>
        </p:blipFill>
        <p:spPr>
          <a:xfrm>
            <a:off x="6434138" y="2882900"/>
            <a:ext cx="1943100" cy="349250"/>
          </a:xfrm>
          <a:prstGeom prst="rect">
            <a:avLst/>
          </a:prstGeom>
          <a:noFill/>
          <a:ln>
            <a:noFill/>
          </a:ln>
        </p:spPr>
      </p:pic>
      <p:pic>
        <p:nvPicPr>
          <p:cNvPr id="1434" name="Google Shape;1434;p103"/>
          <p:cNvPicPr preferRelativeResize="0"/>
          <p:nvPr/>
        </p:nvPicPr>
        <p:blipFill rotWithShape="1">
          <a:blip r:embed="rId6">
            <a:alphaModFix/>
          </a:blip>
          <a:srcRect b="0" l="0" r="0" t="0"/>
          <a:stretch/>
        </p:blipFill>
        <p:spPr>
          <a:xfrm>
            <a:off x="5562600" y="3581400"/>
            <a:ext cx="262051" cy="1447800"/>
          </a:xfrm>
          <a:prstGeom prst="rect">
            <a:avLst/>
          </a:prstGeom>
          <a:noFill/>
          <a:ln>
            <a:noFill/>
          </a:ln>
        </p:spPr>
      </p:pic>
      <p:pic>
        <p:nvPicPr>
          <p:cNvPr id="1435" name="Google Shape;1435;p103"/>
          <p:cNvPicPr preferRelativeResize="0"/>
          <p:nvPr/>
        </p:nvPicPr>
        <p:blipFill rotWithShape="1">
          <a:blip r:embed="rId7">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04"/>
          <p:cNvSpPr/>
          <p:nvPr/>
        </p:nvSpPr>
        <p:spPr>
          <a:xfrm>
            <a:off x="304800" y="5867400"/>
            <a:ext cx="8534400" cy="956288"/>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Figure15:  </a:t>
            </a:r>
            <a:r>
              <a:rPr b="0" i="0" lang="en-US" sz="2800">
                <a:solidFill>
                  <a:srgbClr val="000000"/>
                </a:solidFill>
                <a:latin typeface="Calibri"/>
                <a:ea typeface="Calibri"/>
                <a:cs typeface="Calibri"/>
                <a:sym typeface="Calibri"/>
              </a:rPr>
              <a:t>Source-to-destination data transfer in a circuit-switch network</a:t>
            </a:r>
            <a:endParaRPr/>
          </a:p>
        </p:txBody>
      </p:sp>
      <p:pic>
        <p:nvPicPr>
          <p:cNvPr id="1444" name="Google Shape;1444;p104"/>
          <p:cNvPicPr preferRelativeResize="0"/>
          <p:nvPr/>
        </p:nvPicPr>
        <p:blipFill rotWithShape="1">
          <a:blip r:embed="rId3">
            <a:alphaModFix/>
          </a:blip>
          <a:srcRect b="0" l="0" r="0" t="0"/>
          <a:stretch/>
        </p:blipFill>
        <p:spPr>
          <a:xfrm>
            <a:off x="377825" y="990600"/>
            <a:ext cx="8235950" cy="4724400"/>
          </a:xfrm>
          <a:prstGeom prst="rect">
            <a:avLst/>
          </a:prstGeom>
          <a:noFill/>
          <a:ln>
            <a:noFill/>
          </a:ln>
        </p:spPr>
      </p:pic>
      <p:pic>
        <p:nvPicPr>
          <p:cNvPr id="1445" name="Google Shape;1445;p104"/>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4000"/>
                                        <p:tgtEl>
                                          <p:spTgt spid="1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05"/>
          <p:cNvSpPr txBox="1"/>
          <p:nvPr/>
        </p:nvSpPr>
        <p:spPr>
          <a:xfrm>
            <a:off x="2209800" y="0"/>
            <a:ext cx="6553200"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Virtual Circuit Networks</a:t>
            </a:r>
            <a:endParaRPr/>
          </a:p>
        </p:txBody>
      </p:sp>
      <p:sp>
        <p:nvSpPr>
          <p:cNvPr id="1454" name="Google Shape;1454;p105"/>
          <p:cNvSpPr/>
          <p:nvPr/>
        </p:nvSpPr>
        <p:spPr>
          <a:xfrm>
            <a:off x="381000" y="1293813"/>
            <a:ext cx="7924800" cy="39719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VCN behaves like a circuit switched net because there is a setup phase to establish the VCI entries in the switch table.</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There is also a data transfer phase and teardown phase.</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a:t>
            </a:r>
            <a:endParaRPr/>
          </a:p>
        </p:txBody>
      </p:sp>
      <p:pic>
        <p:nvPicPr>
          <p:cNvPr id="1455" name="Google Shape;1455;p105"/>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6"/>
          <p:cNvSpPr/>
          <p:nvPr/>
        </p:nvSpPr>
        <p:spPr>
          <a:xfrm>
            <a:off x="609600" y="5791200"/>
            <a:ext cx="7620000" cy="956288"/>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Figure16:  </a:t>
            </a:r>
            <a:r>
              <a:rPr b="0" i="0" lang="en-US" sz="2800">
                <a:solidFill>
                  <a:srgbClr val="000000"/>
                </a:solidFill>
                <a:latin typeface="Calibri"/>
                <a:ea typeface="Calibri"/>
                <a:cs typeface="Calibri"/>
                <a:sym typeface="Calibri"/>
              </a:rPr>
              <a:t>Setup request in a virtual-circuit network</a:t>
            </a:r>
            <a:endParaRPr/>
          </a:p>
          <a:p>
            <a:pPr indent="0" lvl="0" marL="0" marR="0" rtl="0" algn="l">
              <a:spcBef>
                <a:spcPts val="0"/>
              </a:spcBef>
              <a:spcAft>
                <a:spcPts val="0"/>
              </a:spcAft>
              <a:buClr>
                <a:srgbClr val="000000"/>
              </a:buClr>
              <a:buSzPts val="2800"/>
              <a:buFont typeface="Calibri"/>
              <a:buNone/>
            </a:pPr>
            <a:r>
              <a:rPr b="0" i="0" lang="en-US" sz="2800">
                <a:solidFill>
                  <a:srgbClr val="000000"/>
                </a:solidFill>
                <a:latin typeface="Calibri"/>
                <a:ea typeface="Calibri"/>
                <a:cs typeface="Calibri"/>
                <a:sym typeface="Calibri"/>
              </a:rPr>
              <a:t>All nodes have a VCI</a:t>
            </a:r>
            <a:endParaRPr/>
          </a:p>
        </p:txBody>
      </p:sp>
      <p:pic>
        <p:nvPicPr>
          <p:cNvPr id="1464" name="Google Shape;1464;p106"/>
          <p:cNvPicPr preferRelativeResize="0"/>
          <p:nvPr/>
        </p:nvPicPr>
        <p:blipFill rotWithShape="1">
          <a:blip r:embed="rId3">
            <a:alphaModFix/>
          </a:blip>
          <a:srcRect b="0" l="0" r="0" t="0"/>
          <a:stretch/>
        </p:blipFill>
        <p:spPr>
          <a:xfrm>
            <a:off x="304800" y="1143000"/>
            <a:ext cx="8491537" cy="4340225"/>
          </a:xfrm>
          <a:prstGeom prst="rect">
            <a:avLst/>
          </a:prstGeom>
          <a:noFill/>
          <a:ln>
            <a:noFill/>
          </a:ln>
        </p:spPr>
      </p:pic>
      <p:pic>
        <p:nvPicPr>
          <p:cNvPr id="1465" name="Google Shape;1465;p106"/>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4000"/>
                                        <p:tgtEl>
                                          <p:spTgt spid="1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07"/>
          <p:cNvSpPr/>
          <p:nvPr/>
        </p:nvSpPr>
        <p:spPr>
          <a:xfrm>
            <a:off x="838200" y="5486400"/>
            <a:ext cx="7467600" cy="956288"/>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Figure17:  </a:t>
            </a:r>
            <a:r>
              <a:rPr b="0" i="0" lang="en-US" sz="2800">
                <a:solidFill>
                  <a:srgbClr val="000000"/>
                </a:solidFill>
                <a:latin typeface="Calibri"/>
                <a:ea typeface="Calibri"/>
                <a:cs typeface="Calibri"/>
                <a:sym typeface="Calibri"/>
              </a:rPr>
              <a:t>Setup acknowledgment in a virtual-circuit network</a:t>
            </a:r>
            <a:endParaRPr/>
          </a:p>
        </p:txBody>
      </p:sp>
      <p:pic>
        <p:nvPicPr>
          <p:cNvPr id="1474" name="Google Shape;1474;p107"/>
          <p:cNvPicPr preferRelativeResize="0"/>
          <p:nvPr/>
        </p:nvPicPr>
        <p:blipFill rotWithShape="1">
          <a:blip r:embed="rId3">
            <a:alphaModFix/>
          </a:blip>
          <a:srcRect b="0" l="0" r="0" t="0"/>
          <a:stretch/>
        </p:blipFill>
        <p:spPr>
          <a:xfrm>
            <a:off x="609600" y="1143000"/>
            <a:ext cx="7972425" cy="3819525"/>
          </a:xfrm>
          <a:prstGeom prst="rect">
            <a:avLst/>
          </a:prstGeom>
          <a:noFill/>
          <a:ln>
            <a:noFill/>
          </a:ln>
        </p:spPr>
      </p:pic>
      <p:pic>
        <p:nvPicPr>
          <p:cNvPr id="1475" name="Google Shape;1475;p107"/>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3000"/>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08"/>
          <p:cNvSpPr/>
          <p:nvPr/>
        </p:nvSpPr>
        <p:spPr>
          <a:xfrm>
            <a:off x="1143000" y="5638800"/>
            <a:ext cx="7618412"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18:  </a:t>
            </a:r>
            <a:r>
              <a:rPr b="0" i="0" lang="en-US" sz="2800">
                <a:solidFill>
                  <a:srgbClr val="000000"/>
                </a:solidFill>
                <a:latin typeface="Calibri"/>
                <a:ea typeface="Calibri"/>
                <a:cs typeface="Calibri"/>
                <a:sym typeface="Calibri"/>
              </a:rPr>
              <a:t>Delay in a virtual-circuit network</a:t>
            </a:r>
            <a:endParaRPr/>
          </a:p>
        </p:txBody>
      </p:sp>
      <p:pic>
        <p:nvPicPr>
          <p:cNvPr id="1484" name="Google Shape;1484;p108"/>
          <p:cNvPicPr preferRelativeResize="0"/>
          <p:nvPr/>
        </p:nvPicPr>
        <p:blipFill rotWithShape="1">
          <a:blip r:embed="rId3">
            <a:alphaModFix/>
          </a:blip>
          <a:srcRect b="0" l="0" r="0" t="0"/>
          <a:stretch/>
        </p:blipFill>
        <p:spPr>
          <a:xfrm>
            <a:off x="1371600" y="1066800"/>
            <a:ext cx="6286500" cy="4244975"/>
          </a:xfrm>
          <a:prstGeom prst="rect">
            <a:avLst/>
          </a:prstGeom>
          <a:noFill/>
          <a:ln>
            <a:noFill/>
          </a:ln>
        </p:spPr>
      </p:pic>
      <p:pic>
        <p:nvPicPr>
          <p:cNvPr id="1485" name="Google Shape;1485;p108"/>
          <p:cNvPicPr preferRelativeResize="0"/>
          <p:nvPr/>
        </p:nvPicPr>
        <p:blipFill rotWithShape="1">
          <a:blip r:embed="rId4">
            <a:alphaModFix/>
          </a:blip>
          <a:srcRect b="0" l="0" r="0" t="0"/>
          <a:stretch/>
        </p:blipFill>
        <p:spPr>
          <a:xfrm>
            <a:off x="1636713" y="2928938"/>
            <a:ext cx="1905000" cy="528637"/>
          </a:xfrm>
          <a:prstGeom prst="rect">
            <a:avLst/>
          </a:prstGeom>
          <a:noFill/>
          <a:ln>
            <a:noFill/>
          </a:ln>
        </p:spPr>
      </p:pic>
      <p:pic>
        <p:nvPicPr>
          <p:cNvPr id="1486" name="Google Shape;1486;p108"/>
          <p:cNvPicPr preferRelativeResize="0"/>
          <p:nvPr/>
        </p:nvPicPr>
        <p:blipFill rotWithShape="1">
          <a:blip r:embed="rId4">
            <a:alphaModFix/>
          </a:blip>
          <a:srcRect b="0" l="0" r="0" t="0"/>
          <a:stretch/>
        </p:blipFill>
        <p:spPr>
          <a:xfrm>
            <a:off x="3541713" y="3482975"/>
            <a:ext cx="1905000" cy="528638"/>
          </a:xfrm>
          <a:prstGeom prst="rect">
            <a:avLst/>
          </a:prstGeom>
          <a:noFill/>
          <a:ln>
            <a:noFill/>
          </a:ln>
        </p:spPr>
      </p:pic>
      <p:pic>
        <p:nvPicPr>
          <p:cNvPr id="1487" name="Google Shape;1487;p108"/>
          <p:cNvPicPr preferRelativeResize="0"/>
          <p:nvPr/>
        </p:nvPicPr>
        <p:blipFill rotWithShape="1">
          <a:blip r:embed="rId4">
            <a:alphaModFix/>
          </a:blip>
          <a:srcRect b="0" l="0" r="0" t="0"/>
          <a:stretch/>
        </p:blipFill>
        <p:spPr>
          <a:xfrm>
            <a:off x="5454650" y="4016375"/>
            <a:ext cx="1905000" cy="528638"/>
          </a:xfrm>
          <a:prstGeom prst="rect">
            <a:avLst/>
          </a:prstGeom>
          <a:noFill/>
          <a:ln>
            <a:noFill/>
          </a:ln>
        </p:spPr>
      </p:pic>
      <p:pic>
        <p:nvPicPr>
          <p:cNvPr id="1488" name="Google Shape;1488;p108"/>
          <p:cNvPicPr preferRelativeResize="0"/>
          <p:nvPr/>
        </p:nvPicPr>
        <p:blipFill rotWithShape="1">
          <a:blip r:embed="rId5">
            <a:alphaModFix/>
          </a:blip>
          <a:srcRect b="0" l="0" r="0" t="0"/>
          <a:stretch/>
        </p:blipFill>
        <p:spPr>
          <a:xfrm>
            <a:off x="1635125" y="2119313"/>
            <a:ext cx="5724525" cy="373062"/>
          </a:xfrm>
          <a:prstGeom prst="rect">
            <a:avLst/>
          </a:prstGeom>
          <a:noFill/>
          <a:ln>
            <a:noFill/>
          </a:ln>
        </p:spPr>
      </p:pic>
      <p:pic>
        <p:nvPicPr>
          <p:cNvPr id="1489" name="Google Shape;1489;p108"/>
          <p:cNvPicPr preferRelativeResize="0"/>
          <p:nvPr/>
        </p:nvPicPr>
        <p:blipFill rotWithShape="1">
          <a:blip r:embed="rId6">
            <a:alphaModFix/>
          </a:blip>
          <a:srcRect b="0" l="0" r="0" t="0"/>
          <a:stretch/>
        </p:blipFill>
        <p:spPr>
          <a:xfrm>
            <a:off x="1635125" y="2500313"/>
            <a:ext cx="5729288" cy="373062"/>
          </a:xfrm>
          <a:prstGeom prst="rect">
            <a:avLst/>
          </a:prstGeom>
          <a:noFill/>
          <a:ln>
            <a:noFill/>
          </a:ln>
        </p:spPr>
      </p:pic>
      <p:pic>
        <p:nvPicPr>
          <p:cNvPr id="1490" name="Google Shape;1490;p108"/>
          <p:cNvPicPr preferRelativeResize="0"/>
          <p:nvPr/>
        </p:nvPicPr>
        <p:blipFill rotWithShape="1">
          <a:blip r:embed="rId6">
            <a:alphaModFix/>
          </a:blip>
          <a:srcRect b="0" l="0" r="0" t="0"/>
          <a:stretch/>
        </p:blipFill>
        <p:spPr>
          <a:xfrm>
            <a:off x="1635125" y="4568825"/>
            <a:ext cx="5729288" cy="373063"/>
          </a:xfrm>
          <a:prstGeom prst="rect">
            <a:avLst/>
          </a:prstGeom>
          <a:noFill/>
          <a:ln>
            <a:noFill/>
          </a:ln>
        </p:spPr>
      </p:pic>
      <p:pic>
        <p:nvPicPr>
          <p:cNvPr id="1491" name="Google Shape;1491;p108"/>
          <p:cNvPicPr preferRelativeResize="0"/>
          <p:nvPr/>
        </p:nvPicPr>
        <p:blipFill rotWithShape="1">
          <a:blip r:embed="rId7">
            <a:alphaModFix/>
          </a:blip>
          <a:srcRect b="0" l="0" r="0" t="0"/>
          <a:stretch/>
        </p:blipFill>
        <p:spPr>
          <a:xfrm>
            <a:off x="1074738" y="2111375"/>
            <a:ext cx="411162" cy="762000"/>
          </a:xfrm>
          <a:prstGeom prst="rect">
            <a:avLst/>
          </a:prstGeom>
          <a:noFill/>
          <a:ln>
            <a:noFill/>
          </a:ln>
        </p:spPr>
      </p:pic>
      <p:pic>
        <p:nvPicPr>
          <p:cNvPr id="1492" name="Google Shape;1492;p108"/>
          <p:cNvPicPr preferRelativeResize="0"/>
          <p:nvPr/>
        </p:nvPicPr>
        <p:blipFill rotWithShape="1">
          <a:blip r:embed="rId8">
            <a:alphaModFix/>
          </a:blip>
          <a:srcRect b="0" l="0" r="0" t="0"/>
          <a:stretch/>
        </p:blipFill>
        <p:spPr>
          <a:xfrm>
            <a:off x="1168400" y="4321175"/>
            <a:ext cx="411163" cy="877888"/>
          </a:xfrm>
          <a:prstGeom prst="rect">
            <a:avLst/>
          </a:prstGeom>
          <a:noFill/>
          <a:ln>
            <a:noFill/>
          </a:ln>
        </p:spPr>
      </p:pic>
      <p:pic>
        <p:nvPicPr>
          <p:cNvPr id="1493" name="Google Shape;1493;p108"/>
          <p:cNvPicPr preferRelativeResize="0"/>
          <p:nvPr/>
        </p:nvPicPr>
        <p:blipFill rotWithShape="1">
          <a:blip r:embed="rId9">
            <a:alphaModFix/>
          </a:blip>
          <a:srcRect b="0" l="0" r="0" t="0"/>
          <a:stretch/>
        </p:blipFill>
        <p:spPr>
          <a:xfrm>
            <a:off x="581025" y="2095500"/>
            <a:ext cx="412750" cy="2846388"/>
          </a:xfrm>
          <a:prstGeom prst="rect">
            <a:avLst/>
          </a:prstGeom>
          <a:noFill/>
          <a:ln>
            <a:noFill/>
          </a:ln>
        </p:spPr>
      </p:pic>
      <p:pic>
        <p:nvPicPr>
          <p:cNvPr id="1494" name="Google Shape;1494;p108"/>
          <p:cNvPicPr preferRelativeResize="0"/>
          <p:nvPr/>
        </p:nvPicPr>
        <p:blipFill rotWithShape="1">
          <a:blip r:embed="rId10">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2000"/>
                                        <p:tgtEl>
                                          <p:spTgt spid="1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2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2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2000"/>
                                        <p:tgtEl>
                                          <p:spTgt spid="1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20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2250"/>
                                        <p:tgtEl>
                                          <p:spTgt spid="1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9"/>
          <p:cNvSpPr/>
          <p:nvPr/>
        </p:nvSpPr>
        <p:spPr>
          <a:xfrm>
            <a:off x="304800" y="228600"/>
            <a:ext cx="286969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rgbClr val="FF0000"/>
                </a:solidFill>
                <a:latin typeface="Calibri"/>
                <a:ea typeface="Calibri"/>
                <a:cs typeface="Calibri"/>
                <a:sym typeface="Calibri"/>
              </a:rPr>
              <a:t>Comparison Chart</a:t>
            </a:r>
            <a:endParaRPr/>
          </a:p>
        </p:txBody>
      </p:sp>
      <p:graphicFrame>
        <p:nvGraphicFramePr>
          <p:cNvPr id="1500" name="Google Shape;1500;p109"/>
          <p:cNvGraphicFramePr/>
          <p:nvPr/>
        </p:nvGraphicFramePr>
        <p:xfrm>
          <a:off x="457200" y="914400"/>
          <a:ext cx="3000000" cy="3000000"/>
        </p:xfrm>
        <a:graphic>
          <a:graphicData uri="http://schemas.openxmlformats.org/drawingml/2006/table">
            <a:tbl>
              <a:tblPr>
                <a:noFill/>
                <a:tableStyleId>{429DE5A8-51C8-4EC4-B891-1C8332F53549}</a:tableStyleId>
              </a:tblPr>
              <a:tblGrid>
                <a:gridCol w="1397200"/>
                <a:gridCol w="3174400"/>
                <a:gridCol w="3665925"/>
              </a:tblGrid>
              <a:tr h="1009050">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BASIS</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CIRCUIT SWITCHING</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PACKET SWITCHING</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29830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Orientation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Connection oriented.</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Connectionless.</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53510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Purpose</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Initially designed for Voice communication.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Initially designed for Data Transmission.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00905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Flexibility</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Inflexible, because once a path is set all parts of a transmission follows the same path.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Flexible, because a route is created for each packet to travel to the destination.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6922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Order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Message is received in the order, sent from the source.</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Packets of a message are received out of order and assembled at the destination.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24885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Technology/Approach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Circuit switching can be achieved using two technologies, either Space Division Switching or Time-Division Switching.</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 Switching has two approaches Datagram Approach and Virtual Circuit Approach.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6922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Layers</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Circuit Switching is implemented at Physical Layer.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 Switching is implemented at Network Layer.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pic>
        <p:nvPicPr>
          <p:cNvPr id="1501" name="Google Shape;1501;p109"/>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67" name="Google Shape;167;p11"/>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68" name="Google Shape;168;p11"/>
          <p:cNvSpPr txBox="1"/>
          <p:nvPr/>
        </p:nvSpPr>
        <p:spPr>
          <a:xfrm>
            <a:off x="304800" y="1295400"/>
            <a:ext cx="8610600" cy="52578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Circuit switching</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Telephone networks are circuit switched</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Each call reserves resources end-to-end</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Provides excellent quality of service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Problems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Resource intense (what if the circuit is idle?)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Complex network components </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   (per circuit state, security)</a:t>
            </a:r>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215900" lvl="0" marL="342900" marR="0" rtl="0" algn="l">
              <a:lnSpc>
                <a:spcPct val="100000"/>
              </a:lnSpc>
              <a:spcBef>
                <a:spcPts val="400"/>
              </a:spcBef>
              <a:spcAft>
                <a:spcPts val="0"/>
              </a:spcAft>
              <a:buClr>
                <a:schemeClr val="dk1"/>
              </a:buClr>
              <a:buSzPts val="2000"/>
              <a:buFont typeface="Arial"/>
              <a:buNone/>
            </a:pPr>
            <a:r>
              <a:t/>
            </a:r>
            <a:endParaRPr b="1" i="0" sz="2000" u="none" cap="none" strike="noStrike">
              <a:solidFill>
                <a:srgbClr val="0033CC"/>
              </a:solidFill>
              <a:latin typeface="Times New Roman"/>
              <a:ea typeface="Times New Roman"/>
              <a:cs typeface="Times New Roman"/>
              <a:sym typeface="Times New Roman"/>
            </a:endParaRPr>
          </a:p>
          <a:p>
            <a:pPr indent="-215900" lvl="6" marL="25717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descr="A Circuit Switch" id="169" name="Google Shape;169;p11"/>
          <p:cNvPicPr preferRelativeResize="0"/>
          <p:nvPr/>
        </p:nvPicPr>
        <p:blipFill rotWithShape="1">
          <a:blip r:embed="rId4">
            <a:alphaModFix/>
          </a:blip>
          <a:srcRect b="0" l="0" r="0" t="0"/>
          <a:stretch/>
        </p:blipFill>
        <p:spPr>
          <a:xfrm>
            <a:off x="3048000" y="3276600"/>
            <a:ext cx="5486400" cy="14573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7" name="Google Shape;1507;p110"/>
          <p:cNvSpPr txBox="1"/>
          <p:nvPr>
            <p:ph type="ctrTitle"/>
          </p:nvPr>
        </p:nvSpPr>
        <p:spPr>
          <a:xfrm>
            <a:off x="0" y="228600"/>
            <a:ext cx="7315200" cy="990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500"/>
              <a:buFont typeface="Calibri"/>
              <a:buNone/>
            </a:pPr>
            <a:r>
              <a:rPr lang="en-US">
                <a:solidFill>
                  <a:srgbClr val="FF0000"/>
                </a:solidFill>
              </a:rPr>
              <a:t>Protocols &amp; Standards</a:t>
            </a:r>
            <a:endParaRPr/>
          </a:p>
        </p:txBody>
      </p:sp>
      <p:pic>
        <p:nvPicPr>
          <p:cNvPr descr="download.png" id="1508" name="Google Shape;1508;p11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1509" name="Google Shape;1509;p110"/>
          <p:cNvSpPr txBox="1"/>
          <p:nvPr>
            <p:ph idx="1" type="subTitle"/>
          </p:nvPr>
        </p:nvSpPr>
        <p:spPr>
          <a:xfrm>
            <a:off x="533400" y="1295400"/>
            <a:ext cx="8229600" cy="502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t>Protocols</a:t>
            </a:r>
            <a:endParaRPr/>
          </a:p>
          <a:p>
            <a:pPr indent="0" lvl="0" marL="0" rtl="0" algn="l">
              <a:lnSpc>
                <a:spcPct val="90000"/>
              </a:lnSpc>
              <a:spcBef>
                <a:spcPts val="750"/>
              </a:spcBef>
              <a:spcAft>
                <a:spcPts val="0"/>
              </a:spcAft>
              <a:buClr>
                <a:schemeClr val="dk1"/>
              </a:buClr>
              <a:buSzPts val="2800"/>
              <a:buNone/>
            </a:pPr>
            <a:r>
              <a:rPr lang="en-US" sz="2800"/>
              <a:t>Communicating worldwide will not be possible if there were no fixed </a:t>
            </a:r>
            <a:r>
              <a:rPr b="1" lang="en-US" sz="2800"/>
              <a:t>'standards'</a:t>
            </a:r>
            <a:r>
              <a:rPr lang="en-US" sz="2800"/>
              <a:t> that will govern the way user communicates for data as well as the way our devices treat those data</a:t>
            </a:r>
            <a:endParaRPr/>
          </a:p>
          <a:p>
            <a:pPr indent="-177800" lvl="0" marL="0" rtl="0" algn="l">
              <a:lnSpc>
                <a:spcPct val="90000"/>
              </a:lnSpc>
              <a:spcBef>
                <a:spcPts val="750"/>
              </a:spcBef>
              <a:spcAft>
                <a:spcPts val="0"/>
              </a:spcAft>
              <a:buClr>
                <a:schemeClr val="dk1"/>
              </a:buClr>
              <a:buSzPts val="2800"/>
              <a:buFont typeface="Arial"/>
              <a:buChar char="•"/>
            </a:pPr>
            <a:r>
              <a:rPr lang="en-US" sz="2800"/>
              <a:t> For proper communication, entities in different systems </a:t>
            </a:r>
            <a:r>
              <a:rPr lang="en-US" sz="2800">
                <a:solidFill>
                  <a:srgbClr val="FF0000"/>
                </a:solidFill>
              </a:rPr>
              <a:t>must speak the same language</a:t>
            </a:r>
            <a:endParaRPr/>
          </a:p>
          <a:p>
            <a:pPr indent="0" lvl="1" marL="342900" rtl="0" algn="l">
              <a:lnSpc>
                <a:spcPct val="90000"/>
              </a:lnSpc>
              <a:spcBef>
                <a:spcPts val="375"/>
              </a:spcBef>
              <a:spcAft>
                <a:spcPts val="0"/>
              </a:spcAft>
              <a:buClr>
                <a:schemeClr val="dk1"/>
              </a:buClr>
              <a:buSzPts val="1500"/>
              <a:buNone/>
            </a:pPr>
            <a:r>
              <a:rPr lang="en-US"/>
              <a:t>- there must be mutually acceptable conventions and rules about the content, timing and underlying mechanisms</a:t>
            </a:r>
            <a:endParaRPr/>
          </a:p>
          <a:p>
            <a:pPr indent="-177800" lvl="0" marL="0" rtl="0" algn="l">
              <a:lnSpc>
                <a:spcPct val="90000"/>
              </a:lnSpc>
              <a:spcBef>
                <a:spcPts val="750"/>
              </a:spcBef>
              <a:spcAft>
                <a:spcPts val="0"/>
              </a:spcAft>
              <a:buClr>
                <a:schemeClr val="dk1"/>
              </a:buClr>
              <a:buSzPts val="2800"/>
              <a:buFont typeface="Arial"/>
              <a:buChar char="•"/>
            </a:pPr>
            <a:r>
              <a:rPr lang="en-US" sz="2800"/>
              <a:t> Those conventions and associated rules are referred as “PROTOCOLS”</a:t>
            </a:r>
            <a:endParaRPr/>
          </a:p>
          <a:p>
            <a:pPr indent="0" lvl="0" marL="0" rtl="0" algn="l">
              <a:lnSpc>
                <a:spcPct val="90000"/>
              </a:lnSpc>
              <a:spcBef>
                <a:spcPts val="750"/>
              </a:spcBef>
              <a:spcAft>
                <a:spcPts val="0"/>
              </a:spcAft>
              <a:buClr>
                <a:schemeClr val="dk1"/>
              </a:buClr>
              <a:buSzPts val="180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5" name="Google Shape;1515;p111"/>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Protocols</a:t>
            </a:r>
            <a:endParaRPr/>
          </a:p>
        </p:txBody>
      </p:sp>
      <p:sp>
        <p:nvSpPr>
          <p:cNvPr id="1516" name="Google Shape;1516;p111"/>
          <p:cNvSpPr txBox="1"/>
          <p:nvPr>
            <p:ph idx="1" type="body"/>
          </p:nvPr>
        </p:nvSpPr>
        <p:spPr>
          <a:xfrm>
            <a:off x="457200" y="980728"/>
            <a:ext cx="8178800" cy="5544616"/>
          </a:xfrm>
          <a:prstGeom prst="rect">
            <a:avLst/>
          </a:prstGeom>
          <a:noFill/>
          <a:ln>
            <a:noFill/>
          </a:ln>
        </p:spPr>
        <p:txBody>
          <a:bodyPr anchorCtr="0" anchor="t" bIns="45700" lIns="91425" spcFirstLastPara="1" rIns="91425" wrap="square" tIns="45700">
            <a:normAutofit/>
          </a:bodyPr>
          <a:lstStyle/>
          <a:p>
            <a:pPr indent="-57150" lvl="0" marL="171450" rtl="0" algn="l">
              <a:lnSpc>
                <a:spcPct val="90000"/>
              </a:lnSpc>
              <a:spcBef>
                <a:spcPts val="0"/>
              </a:spcBef>
              <a:spcAft>
                <a:spcPts val="0"/>
              </a:spcAft>
              <a:buClr>
                <a:schemeClr val="dk1"/>
              </a:buClr>
              <a:buSzPts val="1800"/>
              <a:buNone/>
            </a:pPr>
            <a:r>
              <a:t/>
            </a:r>
            <a:endParaRPr sz="1800"/>
          </a:p>
          <a:p>
            <a:pPr indent="-171450" lvl="0" marL="171450" rtl="0" algn="l">
              <a:lnSpc>
                <a:spcPct val="90000"/>
              </a:lnSpc>
              <a:spcBef>
                <a:spcPts val="750"/>
              </a:spcBef>
              <a:spcAft>
                <a:spcPts val="0"/>
              </a:spcAft>
              <a:buClr>
                <a:schemeClr val="dk1"/>
              </a:buClr>
              <a:buSzPts val="2600"/>
              <a:buNone/>
            </a:pPr>
            <a:r>
              <a:rPr b="1" lang="en-US" sz="2600">
                <a:latin typeface="Times New Roman"/>
                <a:ea typeface="Times New Roman"/>
                <a:cs typeface="Times New Roman"/>
                <a:sym typeface="Times New Roman"/>
              </a:rPr>
              <a:t>Network Protocols</a:t>
            </a:r>
            <a:r>
              <a:rPr lang="en-US" sz="2600">
                <a:latin typeface="Times New Roman"/>
                <a:ea typeface="Times New Roman"/>
                <a:cs typeface="Times New Roman"/>
                <a:sym typeface="Times New Roman"/>
              </a:rPr>
              <a:t>:</a:t>
            </a:r>
            <a:endParaRPr/>
          </a:p>
          <a:p>
            <a:pPr indent="-171450" lvl="0" marL="171450" rtl="0" algn="just">
              <a:lnSpc>
                <a:spcPct val="90000"/>
              </a:lnSpc>
              <a:spcBef>
                <a:spcPts val="750"/>
              </a:spcBef>
              <a:spcAft>
                <a:spcPts val="0"/>
              </a:spcAft>
              <a:buClr>
                <a:schemeClr val="dk1"/>
              </a:buClr>
              <a:buSzPts val="2600"/>
              <a:buNone/>
            </a:pPr>
            <a:r>
              <a:rPr lang="en-US" sz="2600">
                <a:latin typeface="Times New Roman"/>
                <a:ea typeface="Times New Roman"/>
                <a:cs typeface="Times New Roman"/>
                <a:sym typeface="Times New Roman"/>
              </a:rPr>
              <a:t>  “</a:t>
            </a:r>
            <a:r>
              <a:rPr lang="en-US" sz="2600">
                <a:solidFill>
                  <a:srgbClr val="4318FA"/>
                </a:solidFill>
                <a:latin typeface="Times New Roman"/>
                <a:ea typeface="Times New Roman"/>
                <a:cs typeface="Times New Roman"/>
                <a:sym typeface="Times New Roman"/>
              </a:rPr>
              <a:t>Network protocols are sets of established rules that dictate how to format, transmit and receive data.  </a:t>
            </a:r>
            <a:endParaRPr/>
          </a:p>
          <a:p>
            <a:pPr indent="0" lvl="0" marL="0" rtl="0" algn="l">
              <a:lnSpc>
                <a:spcPct val="90000"/>
              </a:lnSpc>
              <a:spcBef>
                <a:spcPts val="750"/>
              </a:spcBef>
              <a:spcAft>
                <a:spcPts val="0"/>
              </a:spcAft>
              <a:buClr>
                <a:schemeClr val="dk1"/>
              </a:buClr>
              <a:buSzPts val="2600"/>
              <a:buNone/>
            </a:pPr>
            <a:r>
              <a:t/>
            </a:r>
            <a:endParaRPr b="0" i="0" sz="2600">
              <a:solidFill>
                <a:srgbClr val="111111"/>
              </a:solidFill>
              <a:latin typeface="Times New Roman"/>
              <a:ea typeface="Times New Roman"/>
              <a:cs typeface="Times New Roman"/>
              <a:sym typeface="Times New Roman"/>
            </a:endParaRPr>
          </a:p>
          <a:p>
            <a:pPr indent="0" lvl="0" marL="0" rtl="0" algn="l">
              <a:lnSpc>
                <a:spcPct val="90000"/>
              </a:lnSpc>
              <a:spcBef>
                <a:spcPts val="750"/>
              </a:spcBef>
              <a:spcAft>
                <a:spcPts val="0"/>
              </a:spcAft>
              <a:buClr>
                <a:srgbClr val="111111"/>
              </a:buClr>
              <a:buSzPts val="2600"/>
              <a:buNone/>
            </a:pPr>
            <a:r>
              <a:rPr b="0" i="0" lang="en-US" sz="2600">
                <a:solidFill>
                  <a:srgbClr val="111111"/>
                </a:solidFill>
                <a:latin typeface="Times New Roman"/>
                <a:ea typeface="Times New Roman"/>
                <a:cs typeface="Times New Roman"/>
                <a:sym typeface="Times New Roman"/>
              </a:rPr>
              <a:t>To be able to communicate, two parties (be they software, devices, people, etc.) need:</a:t>
            </a:r>
            <a:endParaRPr/>
          </a:p>
          <a:p>
            <a:pPr indent="0" lvl="0" marL="0" rtl="0" algn="l">
              <a:lnSpc>
                <a:spcPct val="90000"/>
              </a:lnSpc>
              <a:spcBef>
                <a:spcPts val="750"/>
              </a:spcBef>
              <a:spcAft>
                <a:spcPts val="0"/>
              </a:spcAft>
              <a:buClr>
                <a:schemeClr val="dk1"/>
              </a:buClr>
              <a:buSzPts val="2600"/>
              <a:buNone/>
            </a:pPr>
            <a:r>
              <a:t/>
            </a:r>
            <a:endParaRPr b="0" i="0" sz="2600">
              <a:solidFill>
                <a:srgbClr val="111111"/>
              </a:solidFill>
              <a:latin typeface="Times New Roman"/>
              <a:ea typeface="Times New Roman"/>
              <a:cs typeface="Times New Roman"/>
              <a:sym typeface="Times New Roman"/>
            </a:endParaRPr>
          </a:p>
          <a:p>
            <a:pPr indent="-171450" lvl="0" marL="171450" rtl="0" algn="l">
              <a:lnSpc>
                <a:spcPct val="90000"/>
              </a:lnSpc>
              <a:spcBef>
                <a:spcPts val="750"/>
              </a:spcBef>
              <a:spcAft>
                <a:spcPts val="0"/>
              </a:spcAft>
              <a:buClr>
                <a:srgbClr val="111111"/>
              </a:buClr>
              <a:buSzPts val="2600"/>
              <a:buFont typeface="Arial"/>
              <a:buChar char="•"/>
            </a:pPr>
            <a:r>
              <a:rPr b="0" i="0" lang="en-US" sz="2600">
                <a:solidFill>
                  <a:srgbClr val="111111"/>
                </a:solidFill>
                <a:latin typeface="Times New Roman"/>
                <a:ea typeface="Times New Roman"/>
                <a:cs typeface="Times New Roman"/>
                <a:sym typeface="Times New Roman"/>
              </a:rPr>
              <a:t>syntax (data format and coding)</a:t>
            </a:r>
            <a:endParaRPr/>
          </a:p>
          <a:p>
            <a:pPr indent="-171450" lvl="0" marL="171450" rtl="0" algn="l">
              <a:lnSpc>
                <a:spcPct val="90000"/>
              </a:lnSpc>
              <a:spcBef>
                <a:spcPts val="750"/>
              </a:spcBef>
              <a:spcAft>
                <a:spcPts val="0"/>
              </a:spcAft>
              <a:buClr>
                <a:srgbClr val="111111"/>
              </a:buClr>
              <a:buSzPts val="2600"/>
              <a:buFont typeface="Arial"/>
              <a:buChar char="•"/>
            </a:pPr>
            <a:r>
              <a:rPr b="0" i="0" lang="en-US" sz="2600">
                <a:solidFill>
                  <a:srgbClr val="111111"/>
                </a:solidFill>
                <a:latin typeface="Times New Roman"/>
                <a:ea typeface="Times New Roman"/>
                <a:cs typeface="Times New Roman"/>
                <a:sym typeface="Times New Roman"/>
              </a:rPr>
              <a:t>semantics (control information and error handling)</a:t>
            </a:r>
            <a:endParaRPr/>
          </a:p>
          <a:p>
            <a:pPr indent="-171450" lvl="0" marL="171450" rtl="0" algn="l">
              <a:lnSpc>
                <a:spcPct val="90000"/>
              </a:lnSpc>
              <a:spcBef>
                <a:spcPts val="750"/>
              </a:spcBef>
              <a:spcAft>
                <a:spcPts val="0"/>
              </a:spcAft>
              <a:buClr>
                <a:srgbClr val="111111"/>
              </a:buClr>
              <a:buSzPts val="2600"/>
              <a:buFont typeface="Arial"/>
              <a:buChar char="•"/>
            </a:pPr>
            <a:r>
              <a:rPr b="0" i="0" lang="en-US" sz="2600">
                <a:solidFill>
                  <a:srgbClr val="111111"/>
                </a:solidFill>
                <a:latin typeface="Times New Roman"/>
                <a:ea typeface="Times New Roman"/>
                <a:cs typeface="Times New Roman"/>
                <a:sym typeface="Times New Roman"/>
              </a:rPr>
              <a:t>timing (speed matching and sequencing)</a:t>
            </a:r>
            <a:endParaRPr/>
          </a:p>
          <a:p>
            <a:pPr indent="-171450" lvl="0" marL="171450" rtl="0" algn="just">
              <a:lnSpc>
                <a:spcPct val="90000"/>
              </a:lnSpc>
              <a:spcBef>
                <a:spcPts val="750"/>
              </a:spcBef>
              <a:spcAft>
                <a:spcPts val="0"/>
              </a:spcAft>
              <a:buClr>
                <a:schemeClr val="dk1"/>
              </a:buClr>
              <a:buSzPts val="2600"/>
              <a:buNone/>
            </a:pPr>
            <a:r>
              <a:t/>
            </a:r>
            <a:endParaRPr sz="2600">
              <a:solidFill>
                <a:srgbClr val="4318FA"/>
              </a:solidFill>
              <a:latin typeface="Times New Roman"/>
              <a:ea typeface="Times New Roman"/>
              <a:cs typeface="Times New Roman"/>
              <a:sym typeface="Times New Roman"/>
            </a:endParaRPr>
          </a:p>
          <a:p>
            <a:pPr indent="-171450" lvl="0" marL="171450" rtl="0" algn="just">
              <a:lnSpc>
                <a:spcPct val="90000"/>
              </a:lnSpc>
              <a:spcBef>
                <a:spcPts val="750"/>
              </a:spcBef>
              <a:spcAft>
                <a:spcPts val="0"/>
              </a:spcAft>
              <a:buClr>
                <a:schemeClr val="dk1"/>
              </a:buClr>
              <a:buSzPts val="2600"/>
              <a:buNone/>
            </a:pPr>
            <a:r>
              <a:t/>
            </a:r>
            <a:endParaRPr sz="2600">
              <a:solidFill>
                <a:srgbClr val="4318FA"/>
              </a:solidFill>
              <a:latin typeface="Times New Roman"/>
              <a:ea typeface="Times New Roman"/>
              <a:cs typeface="Times New Roman"/>
              <a:sym typeface="Times New Roman"/>
            </a:endParaRPr>
          </a:p>
          <a:p>
            <a:pPr indent="-171450" lvl="0" marL="171450" rtl="0" algn="just">
              <a:lnSpc>
                <a:spcPct val="90000"/>
              </a:lnSpc>
              <a:spcBef>
                <a:spcPts val="750"/>
              </a:spcBef>
              <a:spcAft>
                <a:spcPts val="0"/>
              </a:spcAft>
              <a:buClr>
                <a:schemeClr val="dk1"/>
              </a:buClr>
              <a:buSzPts val="2600"/>
              <a:buNone/>
            </a:pPr>
            <a:r>
              <a:t/>
            </a:r>
            <a:endParaRPr sz="2600">
              <a:solidFill>
                <a:srgbClr val="4318FA"/>
              </a:solidFill>
              <a:latin typeface="Times New Roman"/>
              <a:ea typeface="Times New Roman"/>
              <a:cs typeface="Times New Roman"/>
              <a:sym typeface="Times New Roman"/>
            </a:endParaRPr>
          </a:p>
        </p:txBody>
      </p:sp>
      <p:pic>
        <p:nvPicPr>
          <p:cNvPr descr="download.png" id="1517" name="Google Shape;1517;p11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descr="Protocol of communications" id="1522" name="Google Shape;1522;p112"/>
          <p:cNvPicPr preferRelativeResize="0"/>
          <p:nvPr/>
        </p:nvPicPr>
        <p:blipFill rotWithShape="1">
          <a:blip r:embed="rId3">
            <a:alphaModFix/>
          </a:blip>
          <a:srcRect b="0" l="0" r="0" t="0"/>
          <a:stretch/>
        </p:blipFill>
        <p:spPr>
          <a:xfrm>
            <a:off x="1519238" y="376238"/>
            <a:ext cx="6105525" cy="61055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8" name="Google Shape;1528;p113"/>
          <p:cNvSpPr txBox="1"/>
          <p:nvPr>
            <p:ph idx="1" type="body"/>
          </p:nvPr>
        </p:nvSpPr>
        <p:spPr>
          <a:xfrm>
            <a:off x="539552" y="548680"/>
            <a:ext cx="8534400" cy="619268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4318FA"/>
              </a:buClr>
              <a:buSzPts val="2400"/>
              <a:buNone/>
            </a:pPr>
            <a:r>
              <a:rPr lang="en-US" sz="2400">
                <a:solidFill>
                  <a:srgbClr val="4318FA"/>
                </a:solidFill>
                <a:latin typeface="Times New Roman"/>
                <a:ea typeface="Times New Roman"/>
                <a:cs typeface="Times New Roman"/>
                <a:sym typeface="Times New Roman"/>
              </a:rPr>
              <a:t>Elements of Protocols</a:t>
            </a:r>
            <a:endParaRPr/>
          </a:p>
          <a:p>
            <a:pPr indent="-457200" lvl="0" marL="457200" rtl="0" algn="just">
              <a:lnSpc>
                <a:spcPct val="90000"/>
              </a:lnSpc>
              <a:spcBef>
                <a:spcPts val="750"/>
              </a:spcBef>
              <a:spcAft>
                <a:spcPts val="0"/>
              </a:spcAft>
              <a:buClr>
                <a:srgbClr val="4318FA"/>
              </a:buClr>
              <a:buSzPts val="2400"/>
              <a:buAutoNum type="arabicPeriod"/>
            </a:pPr>
            <a:r>
              <a:rPr lang="en-US" sz="2400">
                <a:solidFill>
                  <a:srgbClr val="4318FA"/>
                </a:solidFill>
                <a:latin typeface="Times New Roman"/>
                <a:ea typeface="Times New Roman"/>
                <a:cs typeface="Times New Roman"/>
                <a:sym typeface="Times New Roman"/>
              </a:rPr>
              <a:t>Syntex</a:t>
            </a:r>
            <a:endParaRPr sz="2400">
              <a:solidFill>
                <a:srgbClr val="4318FA"/>
              </a:solidFill>
              <a:latin typeface="Times New Roman"/>
              <a:ea typeface="Times New Roman"/>
              <a:cs typeface="Times New Roman"/>
              <a:sym typeface="Times New Roman"/>
            </a:endParaRPr>
          </a:p>
          <a:p>
            <a:pPr indent="-457200" lvl="0" marL="457200" rtl="0" algn="just">
              <a:lnSpc>
                <a:spcPct val="90000"/>
              </a:lnSpc>
              <a:spcBef>
                <a:spcPts val="750"/>
              </a:spcBef>
              <a:spcAft>
                <a:spcPts val="0"/>
              </a:spcAft>
              <a:buClr>
                <a:srgbClr val="4318FA"/>
              </a:buClr>
              <a:buSzPts val="2400"/>
              <a:buAutoNum type="arabicPeriod"/>
            </a:pPr>
            <a:r>
              <a:rPr lang="en-US" sz="2400">
                <a:solidFill>
                  <a:srgbClr val="4318FA"/>
                </a:solidFill>
                <a:latin typeface="Times New Roman"/>
                <a:ea typeface="Times New Roman"/>
                <a:cs typeface="Times New Roman"/>
                <a:sym typeface="Times New Roman"/>
              </a:rPr>
              <a:t>Sementics</a:t>
            </a:r>
            <a:endParaRPr sz="2400">
              <a:solidFill>
                <a:srgbClr val="4318FA"/>
              </a:solidFill>
              <a:latin typeface="Times New Roman"/>
              <a:ea typeface="Times New Roman"/>
              <a:cs typeface="Times New Roman"/>
              <a:sym typeface="Times New Roman"/>
            </a:endParaRPr>
          </a:p>
          <a:p>
            <a:pPr indent="-457200" lvl="0" marL="457200" rtl="0" algn="just">
              <a:lnSpc>
                <a:spcPct val="90000"/>
              </a:lnSpc>
              <a:spcBef>
                <a:spcPts val="750"/>
              </a:spcBef>
              <a:spcAft>
                <a:spcPts val="0"/>
              </a:spcAft>
              <a:buClr>
                <a:srgbClr val="4318FA"/>
              </a:buClr>
              <a:buSzPts val="2400"/>
              <a:buAutoNum type="arabicPeriod"/>
            </a:pPr>
            <a:r>
              <a:rPr lang="en-US" sz="2400">
                <a:solidFill>
                  <a:srgbClr val="4318FA"/>
                </a:solidFill>
                <a:latin typeface="Times New Roman"/>
                <a:ea typeface="Times New Roman"/>
                <a:cs typeface="Times New Roman"/>
                <a:sym typeface="Times New Roman"/>
              </a:rPr>
              <a:t>Timing</a:t>
            </a:r>
            <a:endParaRPr sz="2400">
              <a:latin typeface="Times New Roman"/>
              <a:ea typeface="Times New Roman"/>
              <a:cs typeface="Times New Roman"/>
              <a:sym typeface="Times New Roman"/>
            </a:endParaRPr>
          </a:p>
          <a:p>
            <a:pPr indent="0" lvl="0" marL="0" rtl="0" algn="l">
              <a:lnSpc>
                <a:spcPct val="90000"/>
              </a:lnSpc>
              <a:spcBef>
                <a:spcPts val="750"/>
              </a:spcBef>
              <a:spcAft>
                <a:spcPts val="0"/>
              </a:spcAft>
              <a:buClr>
                <a:schemeClr val="dk1"/>
              </a:buClr>
              <a:buSzPts val="2100"/>
              <a:buNone/>
            </a:pPr>
            <a:r>
              <a:t/>
            </a:r>
            <a:endParaRPr b="1"/>
          </a:p>
          <a:p>
            <a:pPr indent="0" lvl="0" marL="0" rtl="0" algn="l">
              <a:lnSpc>
                <a:spcPct val="90000"/>
              </a:lnSpc>
              <a:spcBef>
                <a:spcPts val="750"/>
              </a:spcBef>
              <a:spcAft>
                <a:spcPts val="0"/>
              </a:spcAft>
              <a:buClr>
                <a:schemeClr val="dk1"/>
              </a:buClr>
              <a:buSzPts val="2100"/>
              <a:buNone/>
            </a:pPr>
            <a:r>
              <a:rPr b="1" lang="en-US"/>
              <a:t>1. Syntex</a:t>
            </a:r>
            <a:endParaRPr b="1"/>
          </a:p>
          <a:p>
            <a:pPr indent="0" lvl="0" marL="0" rtl="0" algn="l">
              <a:lnSpc>
                <a:spcPct val="90000"/>
              </a:lnSpc>
              <a:spcBef>
                <a:spcPts val="750"/>
              </a:spcBef>
              <a:spcAft>
                <a:spcPts val="0"/>
              </a:spcAft>
              <a:buClr>
                <a:schemeClr val="dk1"/>
              </a:buClr>
              <a:buSzPts val="2100"/>
              <a:buNone/>
            </a:pPr>
            <a:r>
              <a:rPr lang="en-US"/>
              <a:t>The structure or format of the data. The syntax will be the sequence of characters such as keywords we use for writing the protocols.</a:t>
            </a:r>
            <a:endParaRPr/>
          </a:p>
          <a:p>
            <a:pPr indent="-660400" lvl="0" marL="660400" rtl="0" algn="l">
              <a:lnSpc>
                <a:spcPct val="90000"/>
              </a:lnSpc>
              <a:spcBef>
                <a:spcPts val="750"/>
              </a:spcBef>
              <a:spcAft>
                <a:spcPts val="0"/>
              </a:spcAft>
              <a:buClr>
                <a:schemeClr val="dk1"/>
              </a:buClr>
              <a:buSzPts val="2100"/>
              <a:buFont typeface="Calibri"/>
              <a:buNone/>
            </a:pPr>
            <a:r>
              <a:rPr lang="en-US"/>
              <a:t>Eg. A simple protocol; </a:t>
            </a:r>
            <a:endParaRPr/>
          </a:p>
          <a:p>
            <a:pPr indent="-660400" lvl="0" marL="660400" rtl="0" algn="l">
              <a:lnSpc>
                <a:spcPct val="90000"/>
              </a:lnSpc>
              <a:spcBef>
                <a:spcPts val="750"/>
              </a:spcBef>
              <a:spcAft>
                <a:spcPts val="0"/>
              </a:spcAft>
              <a:buClr>
                <a:schemeClr val="dk1"/>
              </a:buClr>
              <a:buSzPts val="2100"/>
              <a:buFont typeface="Calibri"/>
              <a:buNone/>
            </a:pPr>
            <a:r>
              <a:t/>
            </a:r>
            <a:endParaRPr/>
          </a:p>
          <a:p>
            <a:pPr indent="-660400" lvl="0" marL="660400" rtl="0" algn="l">
              <a:lnSpc>
                <a:spcPct val="90000"/>
              </a:lnSpc>
              <a:spcBef>
                <a:spcPts val="750"/>
              </a:spcBef>
              <a:spcAft>
                <a:spcPts val="0"/>
              </a:spcAft>
              <a:buClr>
                <a:schemeClr val="dk1"/>
              </a:buClr>
              <a:buSzPts val="2100"/>
              <a:buFont typeface="Calibri"/>
              <a:buNone/>
            </a:pPr>
            <a:r>
              <a:t/>
            </a:r>
            <a:endParaRPr/>
          </a:p>
          <a:p>
            <a:pPr indent="-660400" lvl="0" marL="660400" rtl="0" algn="l">
              <a:lnSpc>
                <a:spcPct val="90000"/>
              </a:lnSpc>
              <a:spcBef>
                <a:spcPts val="750"/>
              </a:spcBef>
              <a:spcAft>
                <a:spcPts val="0"/>
              </a:spcAft>
              <a:buClr>
                <a:schemeClr val="dk1"/>
              </a:buClr>
              <a:buSzPts val="2100"/>
              <a:buFont typeface="Calibri"/>
              <a:buNone/>
            </a:pPr>
            <a:r>
              <a:t/>
            </a:r>
            <a:endParaRPr/>
          </a:p>
          <a:p>
            <a:pPr indent="-171450" lvl="0" marL="171450" rtl="0" algn="l">
              <a:lnSpc>
                <a:spcPct val="110000"/>
              </a:lnSpc>
              <a:spcBef>
                <a:spcPts val="0"/>
              </a:spcBef>
              <a:spcAft>
                <a:spcPts val="0"/>
              </a:spcAft>
              <a:buClr>
                <a:schemeClr val="dk1"/>
              </a:buClr>
              <a:buSzPts val="2100"/>
              <a:buFont typeface="Calibri"/>
              <a:buNone/>
            </a:pPr>
            <a:r>
              <a:t/>
            </a:r>
            <a:endParaRPr b="1"/>
          </a:p>
          <a:p>
            <a:pPr indent="-171450" lvl="0" marL="171450" rtl="0" algn="l">
              <a:lnSpc>
                <a:spcPct val="110000"/>
              </a:lnSpc>
              <a:spcBef>
                <a:spcPts val="0"/>
              </a:spcBef>
              <a:spcAft>
                <a:spcPts val="0"/>
              </a:spcAft>
              <a:buClr>
                <a:schemeClr val="dk1"/>
              </a:buClr>
              <a:buSzPts val="2100"/>
              <a:buFont typeface="Calibri"/>
              <a:buNone/>
            </a:pPr>
            <a:r>
              <a:rPr b="1" lang="en-US"/>
              <a:t>ii) Semantics: </a:t>
            </a:r>
            <a:r>
              <a:rPr lang="en-US"/>
              <a:t> - </a:t>
            </a:r>
            <a:r>
              <a:rPr b="0" i="0" lang="en-US" sz="1800">
                <a:solidFill>
                  <a:srgbClr val="111111"/>
                </a:solidFill>
                <a:latin typeface="Helvetica Neue"/>
                <a:ea typeface="Helvetica Neue"/>
                <a:cs typeface="Helvetica Neue"/>
                <a:sym typeface="Helvetica Neue"/>
              </a:rPr>
              <a:t>The semantics is the meaning associated with each of these keywords</a:t>
            </a:r>
            <a:r>
              <a:rPr b="0" i="0" lang="en-US">
                <a:solidFill>
                  <a:srgbClr val="111111"/>
                </a:solidFill>
                <a:latin typeface="Helvetica Neue"/>
                <a:ea typeface="Helvetica Neue"/>
                <a:cs typeface="Helvetica Neue"/>
                <a:sym typeface="Helvetica Neue"/>
              </a:rPr>
              <a:t>.</a:t>
            </a:r>
            <a:r>
              <a:rPr lang="en-US"/>
              <a:t> Refers to the meaning of each  section of bits.</a:t>
            </a:r>
            <a:r>
              <a:rPr b="0" i="0" lang="en-US">
                <a:solidFill>
                  <a:srgbClr val="111111"/>
                </a:solidFill>
                <a:latin typeface="Helvetica Neue"/>
                <a:ea typeface="Helvetica Neue"/>
                <a:cs typeface="Helvetica Neue"/>
                <a:sym typeface="Helvetica Neue"/>
              </a:rPr>
              <a:t>  </a:t>
            </a:r>
            <a:endParaRPr/>
          </a:p>
          <a:p>
            <a:pPr indent="-171450" lvl="0" marL="171450" rtl="0" algn="l">
              <a:lnSpc>
                <a:spcPct val="90000"/>
              </a:lnSpc>
              <a:spcBef>
                <a:spcPts val="750"/>
              </a:spcBef>
              <a:spcAft>
                <a:spcPts val="0"/>
              </a:spcAft>
              <a:buClr>
                <a:schemeClr val="dk1"/>
              </a:buClr>
              <a:buSzPts val="2100"/>
              <a:buFont typeface="Calibri"/>
              <a:buNone/>
            </a:pPr>
            <a:r>
              <a:rPr lang="en-US"/>
              <a:t>	</a:t>
            </a:r>
            <a:endParaRPr/>
          </a:p>
          <a:p>
            <a:pPr indent="-171450" lvl="0" marL="171450" rtl="0" algn="l">
              <a:lnSpc>
                <a:spcPct val="90000"/>
              </a:lnSpc>
              <a:spcBef>
                <a:spcPts val="750"/>
              </a:spcBef>
              <a:spcAft>
                <a:spcPts val="0"/>
              </a:spcAft>
              <a:buClr>
                <a:schemeClr val="dk1"/>
              </a:buClr>
              <a:buSzPts val="2100"/>
              <a:buFont typeface="Calibri"/>
              <a:buNone/>
            </a:pPr>
            <a:r>
              <a:t/>
            </a:r>
            <a:endParaRPr/>
          </a:p>
          <a:p>
            <a:pPr indent="-171450" lvl="0" marL="171450" rtl="0" algn="l">
              <a:lnSpc>
                <a:spcPct val="90000"/>
              </a:lnSpc>
              <a:spcBef>
                <a:spcPts val="750"/>
              </a:spcBef>
              <a:spcAft>
                <a:spcPts val="0"/>
              </a:spcAft>
              <a:buClr>
                <a:schemeClr val="dk1"/>
              </a:buClr>
              <a:buSzPts val="2100"/>
              <a:buFont typeface="Calibri"/>
              <a:buNone/>
            </a:pPr>
            <a:r>
              <a:t/>
            </a:r>
            <a:endParaRPr/>
          </a:p>
        </p:txBody>
      </p:sp>
      <p:pic>
        <p:nvPicPr>
          <p:cNvPr descr="download.png" id="1529" name="Google Shape;1529;p11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pic>
        <p:nvPicPr>
          <p:cNvPr id="1530" name="Google Shape;1530;p113"/>
          <p:cNvPicPr preferRelativeResize="0"/>
          <p:nvPr/>
        </p:nvPicPr>
        <p:blipFill rotWithShape="1">
          <a:blip r:embed="rId4">
            <a:alphaModFix/>
          </a:blip>
          <a:srcRect b="0" l="0" r="0" t="0"/>
          <a:stretch/>
        </p:blipFill>
        <p:spPr>
          <a:xfrm>
            <a:off x="3090661" y="4149080"/>
            <a:ext cx="6019800" cy="12191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6" name="Google Shape;1536;p114"/>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Elements of Protocols</a:t>
            </a:r>
            <a:endParaRPr/>
          </a:p>
        </p:txBody>
      </p:sp>
      <p:pic>
        <p:nvPicPr>
          <p:cNvPr descr="download.png" id="1537" name="Google Shape;1537;p11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38" name="Google Shape;1538;p114"/>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609600" lvl="0" marL="609600" rtl="0" algn="l">
              <a:lnSpc>
                <a:spcPct val="90000"/>
              </a:lnSpc>
              <a:spcBef>
                <a:spcPts val="0"/>
              </a:spcBef>
              <a:spcAft>
                <a:spcPts val="0"/>
              </a:spcAft>
              <a:buClr>
                <a:schemeClr val="dk1"/>
              </a:buClr>
              <a:buSzPts val="2100"/>
              <a:buFont typeface="Calibri"/>
              <a:buNone/>
            </a:pPr>
            <a:r>
              <a:rPr b="1" lang="en-US"/>
              <a:t>iii) Timing: the timing is the order in which two or more entities exchange these keywords.</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90000"/>
              </a:lnSpc>
              <a:spcBef>
                <a:spcPts val="750"/>
              </a:spcBef>
              <a:spcAft>
                <a:spcPts val="0"/>
              </a:spcAft>
              <a:buClr>
                <a:schemeClr val="dk1"/>
              </a:buClr>
              <a:buSzPts val="2100"/>
              <a:buFont typeface="Calibri"/>
              <a:buNone/>
            </a:pPr>
            <a:r>
              <a:rPr lang="en-US"/>
              <a:t>Refers to two characteristics:</a:t>
            </a:r>
            <a:endParaRPr/>
          </a:p>
          <a:p>
            <a:pPr indent="-609600" lvl="2" marL="1295400" rtl="0" algn="l">
              <a:lnSpc>
                <a:spcPct val="90000"/>
              </a:lnSpc>
              <a:spcBef>
                <a:spcPts val="375"/>
              </a:spcBef>
              <a:spcAft>
                <a:spcPts val="0"/>
              </a:spcAft>
              <a:buClr>
                <a:schemeClr val="dk1"/>
              </a:buClr>
              <a:buSzPts val="2000"/>
              <a:buFont typeface="Calibri"/>
              <a:buAutoNum type="alphaLcPeriod"/>
            </a:pPr>
            <a:r>
              <a:rPr lang="en-US" sz="2000"/>
              <a:t>When data to be sent</a:t>
            </a:r>
            <a:endParaRPr/>
          </a:p>
          <a:p>
            <a:pPr indent="-609600" lvl="2" marL="1295400" rtl="0" algn="l">
              <a:lnSpc>
                <a:spcPct val="90000"/>
              </a:lnSpc>
              <a:spcBef>
                <a:spcPts val="375"/>
              </a:spcBef>
              <a:spcAft>
                <a:spcPts val="0"/>
              </a:spcAft>
              <a:buClr>
                <a:schemeClr val="dk1"/>
              </a:buClr>
              <a:buSzPts val="2000"/>
              <a:buFont typeface="Calibri"/>
              <a:buAutoNum type="alphaLcPeriod"/>
            </a:pPr>
            <a:r>
              <a:rPr lang="en-US" sz="2000"/>
              <a:t>How fast it can be sent</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90000"/>
              </a:lnSpc>
              <a:spcBef>
                <a:spcPts val="750"/>
              </a:spcBef>
              <a:spcAft>
                <a:spcPts val="0"/>
              </a:spcAft>
              <a:buClr>
                <a:schemeClr val="dk1"/>
              </a:buClr>
              <a:buSzPts val="2100"/>
              <a:buFont typeface="Calibri"/>
              <a:buNone/>
            </a:pPr>
            <a:r>
              <a:rPr lang="en-US"/>
              <a:t>Eg. If a sender produces data at 100 Mbps but the receiver can process data at only 1 Mbps, the transmission will overload the receiver and data will be largely lost.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5"/>
          <p:cNvSpPr txBox="1"/>
          <p:nvPr/>
        </p:nvSpPr>
        <p:spPr>
          <a:xfrm>
            <a:off x="323528" y="332656"/>
            <a:ext cx="63367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Characteristics of protocol</a:t>
            </a:r>
            <a:endParaRPr b="1" sz="3200">
              <a:solidFill>
                <a:schemeClr val="dk1"/>
              </a:solidFill>
              <a:latin typeface="Calibri"/>
              <a:ea typeface="Calibri"/>
              <a:cs typeface="Calibri"/>
              <a:sym typeface="Calibri"/>
            </a:endParaRPr>
          </a:p>
        </p:txBody>
      </p:sp>
      <p:sp>
        <p:nvSpPr>
          <p:cNvPr id="1544" name="Google Shape;1544;p115"/>
          <p:cNvSpPr txBox="1"/>
          <p:nvPr/>
        </p:nvSpPr>
        <p:spPr>
          <a:xfrm>
            <a:off x="755576" y="1124744"/>
            <a:ext cx="6768752" cy="39035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(a) Direct / indirect    </a:t>
            </a:r>
            <a:endParaRPr/>
          </a:p>
          <a:p>
            <a:pPr indent="0" lvl="2" marL="914400" marR="0" rtl="0" algn="l">
              <a:lnSpc>
                <a:spcPct val="150000"/>
              </a:lnSpc>
              <a:spcBef>
                <a:spcPts val="0"/>
              </a:spcBef>
              <a:spcAft>
                <a:spcPts val="0"/>
              </a:spcAft>
              <a:buNone/>
            </a:pPr>
            <a:r>
              <a:rPr b="1" i="0" lang="en-US" sz="2800" u="none" cap="none" strike="noStrike">
                <a:solidFill>
                  <a:schemeClr val="dk1"/>
                </a:solidFill>
                <a:latin typeface="Calibri"/>
                <a:ea typeface="Calibri"/>
                <a:cs typeface="Calibri"/>
                <a:sym typeface="Calibri"/>
              </a:rPr>
              <a:t>    i) point to point</a:t>
            </a:r>
            <a:endParaRPr/>
          </a:p>
          <a:p>
            <a:pPr indent="0" lvl="2" marL="914400" marR="0" rtl="0" algn="l">
              <a:lnSpc>
                <a:spcPct val="150000"/>
              </a:lnSpc>
              <a:spcBef>
                <a:spcPts val="0"/>
              </a:spcBef>
              <a:spcAft>
                <a:spcPts val="0"/>
              </a:spcAft>
              <a:buNone/>
            </a:pPr>
            <a:r>
              <a:rPr b="1" i="0" lang="en-US" sz="2800" u="none" cap="none" strike="noStrike">
                <a:solidFill>
                  <a:schemeClr val="dk1"/>
                </a:solidFill>
                <a:latin typeface="Calibri"/>
                <a:ea typeface="Calibri"/>
                <a:cs typeface="Calibri"/>
                <a:sym typeface="Calibri"/>
              </a:rPr>
              <a:t>   ii) Multipoint</a:t>
            </a:r>
            <a:endParaRPr/>
          </a:p>
          <a:p>
            <a:pPr indent="0" lvl="2" marL="914400" marR="0" rtl="0" algn="l">
              <a:lnSpc>
                <a:spcPct val="150000"/>
              </a:lnSpc>
              <a:spcBef>
                <a:spcPts val="0"/>
              </a:spcBef>
              <a:spcAft>
                <a:spcPts val="0"/>
              </a:spcAft>
              <a:buNone/>
            </a:pPr>
            <a:r>
              <a:rPr b="1" i="0" lang="en-US" sz="2800" u="none" cap="none" strike="noStrike">
                <a:solidFill>
                  <a:schemeClr val="dk1"/>
                </a:solidFill>
                <a:latin typeface="Calibri"/>
                <a:ea typeface="Calibri"/>
                <a:cs typeface="Calibri"/>
                <a:sym typeface="Calibri"/>
              </a:rPr>
              <a:t>b) Monolithic / Structured</a:t>
            </a:r>
            <a:br>
              <a:rPr b="1" i="0" lang="en-US" sz="2800" u="none" cap="none" strike="noStrike">
                <a:solidFill>
                  <a:schemeClr val="dk1"/>
                </a:solidFill>
                <a:latin typeface="Calibri"/>
                <a:ea typeface="Calibri"/>
                <a:cs typeface="Calibri"/>
                <a:sym typeface="Calibri"/>
              </a:rPr>
            </a:br>
            <a:r>
              <a:rPr b="1" i="0" lang="en-US" sz="2800" u="none" cap="none" strike="noStrike">
                <a:solidFill>
                  <a:schemeClr val="dk1"/>
                </a:solidFill>
                <a:latin typeface="Calibri"/>
                <a:ea typeface="Calibri"/>
                <a:cs typeface="Calibri"/>
                <a:sym typeface="Calibri"/>
              </a:rPr>
              <a:t>C) Symmetric /Asymmetric</a:t>
            </a:r>
            <a:endParaRPr/>
          </a:p>
          <a:p>
            <a:pPr indent="0" lvl="2" marL="914400" marR="0" rtl="0" algn="l">
              <a:lnSpc>
                <a:spcPct val="150000"/>
              </a:lnSpc>
              <a:spcBef>
                <a:spcPts val="0"/>
              </a:spcBef>
              <a:spcAft>
                <a:spcPts val="0"/>
              </a:spcAft>
              <a:buNone/>
            </a:pPr>
            <a:r>
              <a:rPr b="1" i="0" lang="en-US" sz="2800" u="none" cap="none" strike="noStrike">
                <a:solidFill>
                  <a:schemeClr val="dk1"/>
                </a:solidFill>
                <a:latin typeface="Calibri"/>
                <a:ea typeface="Calibri"/>
                <a:cs typeface="Calibri"/>
                <a:sym typeface="Calibri"/>
              </a:rPr>
              <a:t>d) Standard / Non standard</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0" name="Google Shape;1550;p116"/>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protocol</a:t>
            </a:r>
            <a:endParaRPr b="1">
              <a:solidFill>
                <a:srgbClr val="FF0000"/>
              </a:solidFill>
            </a:endParaRPr>
          </a:p>
        </p:txBody>
      </p:sp>
      <p:pic>
        <p:nvPicPr>
          <p:cNvPr descr="download.png" id="1551" name="Google Shape;1551;p116"/>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52" name="Google Shape;1552;p116"/>
          <p:cNvSpPr txBox="1"/>
          <p:nvPr>
            <p:ph idx="1" type="body"/>
          </p:nvPr>
        </p:nvSpPr>
        <p:spPr>
          <a:xfrm>
            <a:off x="395536" y="836712"/>
            <a:ext cx="8229600" cy="4906963"/>
          </a:xfrm>
          <a:prstGeom prst="rect">
            <a:avLst/>
          </a:prstGeom>
          <a:noFill/>
          <a:ln>
            <a:noFill/>
          </a:ln>
        </p:spPr>
        <p:txBody>
          <a:bodyPr anchorCtr="0" anchor="t" bIns="45700" lIns="91425" spcFirstLastPara="1" rIns="91425" wrap="square" tIns="45700">
            <a:normAutofit/>
          </a:bodyPr>
          <a:lstStyle/>
          <a:p>
            <a:pPr indent="-609600" lvl="0" marL="609600" rtl="0" algn="l">
              <a:lnSpc>
                <a:spcPct val="80000"/>
              </a:lnSpc>
              <a:spcBef>
                <a:spcPts val="0"/>
              </a:spcBef>
              <a:spcAft>
                <a:spcPts val="0"/>
              </a:spcAft>
              <a:buClr>
                <a:schemeClr val="dk1"/>
              </a:buClr>
              <a:buSzPts val="2100"/>
              <a:buNone/>
            </a:pPr>
            <a:r>
              <a:rPr b="1" lang="en-US"/>
              <a:t>a) Direct / indirect</a:t>
            </a:r>
            <a:endParaRPr/>
          </a:p>
          <a:p>
            <a:pPr indent="-609600" lvl="0" marL="609600" rtl="0" algn="l">
              <a:lnSpc>
                <a:spcPct val="80000"/>
              </a:lnSpc>
              <a:spcBef>
                <a:spcPts val="750"/>
              </a:spcBef>
              <a:spcAft>
                <a:spcPts val="0"/>
              </a:spcAft>
              <a:buClr>
                <a:schemeClr val="dk1"/>
              </a:buClr>
              <a:buSzPts val="2100"/>
              <a:buNone/>
            </a:pPr>
            <a:r>
              <a:rPr lang="en-US"/>
              <a:t>Communication between two entities maybe  direct or indirect.</a:t>
            </a:r>
            <a:endParaRPr/>
          </a:p>
          <a:p>
            <a:pPr indent="-609600" lvl="0" marL="609600" rtl="0" algn="l">
              <a:lnSpc>
                <a:spcPct val="80000"/>
              </a:lnSpc>
              <a:spcBef>
                <a:spcPts val="750"/>
              </a:spcBef>
              <a:spcAft>
                <a:spcPts val="0"/>
              </a:spcAft>
              <a:buClr>
                <a:schemeClr val="dk1"/>
              </a:buClr>
              <a:buSzPts val="2100"/>
              <a:buFont typeface="Calibri"/>
              <a:buNone/>
            </a:pPr>
            <a:r>
              <a:rPr lang="en-US"/>
              <a:t>	</a:t>
            </a:r>
            <a:r>
              <a:rPr b="1" lang="en-US"/>
              <a:t>i) point-to-point link</a:t>
            </a:r>
            <a:r>
              <a:rPr lang="en-US"/>
              <a:t> </a:t>
            </a:r>
            <a:endParaRPr/>
          </a:p>
          <a:p>
            <a:pPr indent="-609600" lvl="0" marL="609600" rtl="0" algn="l">
              <a:lnSpc>
                <a:spcPct val="80000"/>
              </a:lnSpc>
              <a:spcBef>
                <a:spcPts val="750"/>
              </a:spcBef>
              <a:spcAft>
                <a:spcPts val="0"/>
              </a:spcAft>
              <a:buClr>
                <a:schemeClr val="dk1"/>
              </a:buClr>
              <a:buSzPts val="2100"/>
              <a:buFont typeface="Calibri"/>
              <a:buNone/>
            </a:pPr>
            <a:r>
              <a:rPr lang="en-US"/>
              <a:t>	- connection provides a dedicated link between two devices</a:t>
            </a:r>
            <a:endParaRPr/>
          </a:p>
          <a:p>
            <a:pPr indent="-609600" lvl="0" marL="609600" rtl="0" algn="l">
              <a:lnSpc>
                <a:spcPct val="80000"/>
              </a:lnSpc>
              <a:spcBef>
                <a:spcPts val="750"/>
              </a:spcBef>
              <a:spcAft>
                <a:spcPts val="0"/>
              </a:spcAft>
              <a:buClr>
                <a:schemeClr val="dk1"/>
              </a:buClr>
              <a:buSzPts val="2100"/>
              <a:buFont typeface="Calibri"/>
              <a:buNone/>
            </a:pPr>
            <a:r>
              <a:rPr lang="en-US"/>
              <a:t>	-  the entities in these systems may   communicate directly that is data and control information pass directly   between entities with no intervening   active agent.</a:t>
            </a:r>
            <a:endParaRPr b="1"/>
          </a:p>
          <a:p>
            <a:pPr indent="-609600" lvl="0" marL="609600" rtl="0" algn="l">
              <a:lnSpc>
                <a:spcPct val="90000"/>
              </a:lnSpc>
              <a:spcBef>
                <a:spcPts val="750"/>
              </a:spcBef>
              <a:spcAft>
                <a:spcPts val="0"/>
              </a:spcAft>
              <a:buClr>
                <a:schemeClr val="dk1"/>
              </a:buClr>
              <a:buSzPts val="2100"/>
              <a:buFont typeface="Calibri"/>
              <a:buNone/>
            </a:pPr>
            <a:r>
              <a:t/>
            </a:r>
            <a:endParaRPr/>
          </a:p>
        </p:txBody>
      </p:sp>
      <p:pic>
        <p:nvPicPr>
          <p:cNvPr descr="Scan0011" id="1553" name="Google Shape;1553;p116"/>
          <p:cNvPicPr preferRelativeResize="0"/>
          <p:nvPr/>
        </p:nvPicPr>
        <p:blipFill rotWithShape="1">
          <a:blip r:embed="rId4">
            <a:alphaModFix/>
          </a:blip>
          <a:srcRect b="0" l="0" r="0" t="0"/>
          <a:stretch/>
        </p:blipFill>
        <p:spPr>
          <a:xfrm>
            <a:off x="1691680" y="3140968"/>
            <a:ext cx="5904656" cy="367534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9" name="Google Shape;1559;p117"/>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protocol</a:t>
            </a:r>
            <a:endParaRPr b="1">
              <a:solidFill>
                <a:srgbClr val="FF0000"/>
              </a:solidFill>
            </a:endParaRPr>
          </a:p>
        </p:txBody>
      </p:sp>
      <p:pic>
        <p:nvPicPr>
          <p:cNvPr descr="download.png" id="1560" name="Google Shape;1560;p117"/>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61" name="Google Shape;1561;p117"/>
          <p:cNvSpPr txBox="1"/>
          <p:nvPr>
            <p:ph idx="1" type="body"/>
          </p:nvPr>
        </p:nvSpPr>
        <p:spPr>
          <a:xfrm>
            <a:off x="323528" y="980728"/>
            <a:ext cx="8229600" cy="4906963"/>
          </a:xfrm>
          <a:prstGeom prst="rect">
            <a:avLst/>
          </a:prstGeom>
          <a:noFill/>
          <a:ln>
            <a:noFill/>
          </a:ln>
        </p:spPr>
        <p:txBody>
          <a:bodyPr anchorCtr="0" anchor="t" bIns="45700" lIns="91425" spcFirstLastPara="1" rIns="91425" wrap="square" tIns="45700">
            <a:normAutofit/>
          </a:bodyPr>
          <a:lstStyle/>
          <a:p>
            <a:pPr indent="-609600" lvl="0" marL="609600" rtl="0" algn="l">
              <a:lnSpc>
                <a:spcPct val="90000"/>
              </a:lnSpc>
              <a:spcBef>
                <a:spcPts val="0"/>
              </a:spcBef>
              <a:spcAft>
                <a:spcPts val="0"/>
              </a:spcAft>
              <a:buClr>
                <a:schemeClr val="dk1"/>
              </a:buClr>
              <a:buSzPts val="2100"/>
              <a:buNone/>
            </a:pPr>
            <a:r>
              <a:rPr lang="en-US"/>
              <a:t>ii) </a:t>
            </a:r>
            <a:r>
              <a:rPr b="1" lang="en-US"/>
              <a:t>multipoint link</a:t>
            </a:r>
            <a:endParaRPr/>
          </a:p>
          <a:p>
            <a:pPr indent="-609600" lvl="0" marL="609600" rtl="0" algn="l">
              <a:lnSpc>
                <a:spcPct val="90000"/>
              </a:lnSpc>
              <a:spcBef>
                <a:spcPts val="750"/>
              </a:spcBef>
              <a:spcAft>
                <a:spcPts val="0"/>
              </a:spcAft>
              <a:buClr>
                <a:schemeClr val="dk1"/>
              </a:buClr>
              <a:buSzPts val="2100"/>
              <a:buNone/>
            </a:pPr>
            <a:r>
              <a:rPr lang="en-US"/>
              <a:t>     - connection more than two devices can  share a single link</a:t>
            </a:r>
            <a:endParaRPr/>
          </a:p>
          <a:p>
            <a:pPr indent="-609600" lvl="0" marL="609600" rtl="0" algn="l">
              <a:lnSpc>
                <a:spcPct val="90000"/>
              </a:lnSpc>
              <a:spcBef>
                <a:spcPts val="750"/>
              </a:spcBef>
              <a:spcAft>
                <a:spcPts val="0"/>
              </a:spcAft>
              <a:buClr>
                <a:schemeClr val="dk1"/>
              </a:buClr>
              <a:buSzPts val="2100"/>
              <a:buNone/>
            </a:pPr>
            <a:r>
              <a:rPr lang="en-US"/>
              <a:t>     - The entities must be concerned with the issue of access control and making the protocol more complex.</a:t>
            </a:r>
            <a:endParaRPr/>
          </a:p>
          <a:p>
            <a:pPr indent="-609600" lvl="0" marL="609600" rtl="0" algn="l">
              <a:lnSpc>
                <a:spcPct val="80000"/>
              </a:lnSpc>
              <a:spcBef>
                <a:spcPts val="750"/>
              </a:spcBef>
              <a:spcAft>
                <a:spcPts val="0"/>
              </a:spcAft>
              <a:buClr>
                <a:schemeClr val="dk1"/>
              </a:buClr>
              <a:buSzPts val="2100"/>
              <a:buNone/>
            </a:pPr>
            <a:r>
              <a:t/>
            </a:r>
            <a:endParaRPr/>
          </a:p>
        </p:txBody>
      </p:sp>
      <p:pic>
        <p:nvPicPr>
          <p:cNvPr id="1562" name="Google Shape;1562;p117"/>
          <p:cNvPicPr preferRelativeResize="0"/>
          <p:nvPr/>
        </p:nvPicPr>
        <p:blipFill rotWithShape="1">
          <a:blip r:embed="rId4">
            <a:alphaModFix/>
          </a:blip>
          <a:srcRect b="0" l="0" r="0" t="0"/>
          <a:stretch/>
        </p:blipFill>
        <p:spPr>
          <a:xfrm>
            <a:off x="971600" y="2636912"/>
            <a:ext cx="7468247" cy="403590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8" name="Google Shape;1568;p118"/>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protocol</a:t>
            </a:r>
            <a:endParaRPr b="1">
              <a:solidFill>
                <a:srgbClr val="FF0000"/>
              </a:solidFill>
            </a:endParaRPr>
          </a:p>
        </p:txBody>
      </p:sp>
      <p:pic>
        <p:nvPicPr>
          <p:cNvPr descr="download.png" id="1569" name="Google Shape;1569;p11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70" name="Google Shape;1570;p118"/>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609600" lvl="0" marL="609600" rtl="0" algn="l">
              <a:lnSpc>
                <a:spcPct val="90000"/>
              </a:lnSpc>
              <a:spcBef>
                <a:spcPts val="0"/>
              </a:spcBef>
              <a:spcAft>
                <a:spcPts val="0"/>
              </a:spcAft>
              <a:buClr>
                <a:schemeClr val="dk1"/>
              </a:buClr>
              <a:buSzPts val="2100"/>
              <a:buFont typeface="Calibri"/>
              <a:buNone/>
            </a:pPr>
            <a:r>
              <a:rPr lang="en-US"/>
              <a:t>b) </a:t>
            </a:r>
            <a:r>
              <a:rPr b="1" lang="en-US"/>
              <a:t>Monolithic / structured</a:t>
            </a:r>
            <a:endParaRPr/>
          </a:p>
          <a:p>
            <a:pPr indent="-609600" lvl="0" marL="609600" rtl="0" algn="l">
              <a:lnSpc>
                <a:spcPct val="90000"/>
              </a:lnSpc>
              <a:spcBef>
                <a:spcPts val="750"/>
              </a:spcBef>
              <a:spcAft>
                <a:spcPts val="0"/>
              </a:spcAft>
              <a:buClr>
                <a:schemeClr val="dk1"/>
              </a:buClr>
              <a:buSzPts val="2100"/>
              <a:buFont typeface="Calibri"/>
              <a:buNone/>
            </a:pPr>
            <a:r>
              <a:rPr lang="en-US"/>
              <a:t>    - The task of communication between entities on different systems is too complex to be handled as a unit.</a:t>
            </a:r>
            <a:endParaRPr/>
          </a:p>
          <a:p>
            <a:pPr indent="-609600" lvl="0" marL="609600" rtl="0" algn="l">
              <a:lnSpc>
                <a:spcPct val="90000"/>
              </a:lnSpc>
              <a:spcBef>
                <a:spcPts val="750"/>
              </a:spcBef>
              <a:spcAft>
                <a:spcPts val="0"/>
              </a:spcAft>
              <a:buClr>
                <a:schemeClr val="dk1"/>
              </a:buClr>
              <a:buSzPts val="2100"/>
              <a:buNone/>
            </a:pPr>
            <a:r>
              <a:rPr lang="en-US"/>
              <a:t>Eg. An electronic mail package running on two computers connected by a synchronous HDLC link. To be structured, the package would need to include all of the HDLC logic. If the connection were over a packet-switched network, the packaged would still need the HDLC logic to attach it to the network.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76" name="Google Shape;1576;p119"/>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protocol</a:t>
            </a:r>
            <a:endParaRPr b="1">
              <a:solidFill>
                <a:srgbClr val="FF0000"/>
              </a:solidFill>
            </a:endParaRPr>
          </a:p>
        </p:txBody>
      </p:sp>
      <p:pic>
        <p:nvPicPr>
          <p:cNvPr descr="download.png" id="1577" name="Google Shape;1577;p11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78" name="Google Shape;1578;p119"/>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Font typeface="Calibri"/>
              <a:buNone/>
            </a:pPr>
            <a:r>
              <a:rPr b="1" lang="en-US"/>
              <a:t>c) Symmetric / asymmetric</a:t>
            </a:r>
            <a:endParaRPr/>
          </a:p>
          <a:p>
            <a:pPr indent="-171450" lvl="0" marL="171450" rtl="0" algn="l">
              <a:lnSpc>
                <a:spcPct val="90000"/>
              </a:lnSpc>
              <a:spcBef>
                <a:spcPts val="750"/>
              </a:spcBef>
              <a:spcAft>
                <a:spcPts val="0"/>
              </a:spcAft>
              <a:buClr>
                <a:schemeClr val="dk1"/>
              </a:buClr>
              <a:buSzPts val="2100"/>
              <a:buFont typeface="Calibri"/>
              <a:buNone/>
            </a:pPr>
            <a:r>
              <a:rPr lang="en-US"/>
              <a:t>  - Symmetric is the most use in protocol and involve communication between peer entities.</a:t>
            </a:r>
            <a:endParaRPr/>
          </a:p>
          <a:p>
            <a:pPr indent="-171450" lvl="0" marL="171450" rtl="0" algn="l">
              <a:lnSpc>
                <a:spcPct val="90000"/>
              </a:lnSpc>
              <a:spcBef>
                <a:spcPts val="750"/>
              </a:spcBef>
              <a:spcAft>
                <a:spcPts val="0"/>
              </a:spcAft>
              <a:buClr>
                <a:schemeClr val="dk1"/>
              </a:buClr>
              <a:buSzPts val="2100"/>
              <a:buFont typeface="Calibri"/>
              <a:buNone/>
            </a:pPr>
            <a:r>
              <a:rPr lang="en-US"/>
              <a:t> -  Asymmetry may be dictated by the logic of an exchange (eg; client and a server process) the desire to keep one of the entities or systems as simple as possible. </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75" name="Google Shape;175;p12"/>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descr="Packet Switching" id="176" name="Google Shape;176;p12"/>
          <p:cNvPicPr preferRelativeResize="0"/>
          <p:nvPr/>
        </p:nvPicPr>
        <p:blipFill rotWithShape="1">
          <a:blip r:embed="rId4">
            <a:alphaModFix/>
          </a:blip>
          <a:srcRect b="0" l="0" r="0" t="0"/>
          <a:stretch/>
        </p:blipFill>
        <p:spPr>
          <a:xfrm>
            <a:off x="838200" y="2057400"/>
            <a:ext cx="7315200" cy="4267200"/>
          </a:xfrm>
          <a:prstGeom prst="rect">
            <a:avLst/>
          </a:prstGeom>
          <a:noFill/>
          <a:ln>
            <a:noFill/>
          </a:ln>
        </p:spPr>
      </p:pic>
      <p:sp>
        <p:nvSpPr>
          <p:cNvPr id="177" name="Google Shape;177;p12"/>
          <p:cNvSpPr/>
          <p:nvPr/>
        </p:nvSpPr>
        <p:spPr>
          <a:xfrm>
            <a:off x="2590800" y="1447800"/>
            <a:ext cx="3505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Packet Switching</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4" name="Google Shape;1584;p120"/>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protocol</a:t>
            </a:r>
            <a:endParaRPr b="1">
              <a:solidFill>
                <a:srgbClr val="FF0000"/>
              </a:solidFill>
            </a:endParaRPr>
          </a:p>
        </p:txBody>
      </p:sp>
      <p:pic>
        <p:nvPicPr>
          <p:cNvPr descr="download.png" id="1585" name="Google Shape;1585;p120"/>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86" name="Google Shape;1586;p120"/>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Font typeface="Calibri"/>
              <a:buNone/>
            </a:pPr>
            <a:r>
              <a:rPr lang="en-US"/>
              <a:t>d) Standard / nonstandard</a:t>
            </a:r>
            <a:endParaRPr/>
          </a:p>
          <a:p>
            <a:pPr indent="-171450" lvl="0" marL="171450" rtl="0" algn="l">
              <a:lnSpc>
                <a:spcPct val="90000"/>
              </a:lnSpc>
              <a:spcBef>
                <a:spcPts val="750"/>
              </a:spcBef>
              <a:spcAft>
                <a:spcPts val="0"/>
              </a:spcAft>
              <a:buClr>
                <a:schemeClr val="dk1"/>
              </a:buClr>
              <a:buSzPts val="2100"/>
              <a:buChar char="•"/>
            </a:pPr>
            <a:r>
              <a:rPr lang="en-US"/>
              <a:t> If </a:t>
            </a:r>
            <a:r>
              <a:rPr b="1" i="1" lang="en-US"/>
              <a:t>K</a:t>
            </a:r>
            <a:r>
              <a:rPr lang="en-US"/>
              <a:t> different kinds of information sources have to communicate with </a:t>
            </a:r>
            <a:r>
              <a:rPr b="1" i="1" lang="en-US"/>
              <a:t>L</a:t>
            </a:r>
            <a:r>
              <a:rPr lang="en-US"/>
              <a:t> types of information receivers, as many as </a:t>
            </a:r>
            <a:r>
              <a:rPr b="1" i="1" lang="en-US"/>
              <a:t>K x L</a:t>
            </a:r>
            <a:r>
              <a:rPr lang="en-US"/>
              <a:t> different protocols are needed without standards and a total of </a:t>
            </a:r>
            <a:r>
              <a:rPr b="1" i="1" lang="en-US"/>
              <a:t>2 x K x L</a:t>
            </a:r>
            <a:r>
              <a:rPr lang="en-US"/>
              <a:t> implementations are required</a:t>
            </a:r>
            <a:endParaRPr/>
          </a:p>
          <a:p>
            <a:pPr indent="-171450" lvl="0" marL="171450" rtl="0" algn="l">
              <a:lnSpc>
                <a:spcPct val="90000"/>
              </a:lnSpc>
              <a:spcBef>
                <a:spcPts val="750"/>
              </a:spcBef>
              <a:spcAft>
                <a:spcPts val="0"/>
              </a:spcAft>
              <a:buClr>
                <a:schemeClr val="dk1"/>
              </a:buClr>
              <a:buSzPts val="2100"/>
              <a:buChar char="•"/>
            </a:pPr>
            <a:r>
              <a:rPr lang="en-US"/>
              <a:t>If all systems shared a common protocol, only </a:t>
            </a:r>
            <a:r>
              <a:rPr b="1" i="1" lang="en-US"/>
              <a:t>K+L</a:t>
            </a:r>
            <a:r>
              <a:rPr lang="en-US"/>
              <a:t> implementations would be needed.</a:t>
            </a:r>
            <a:endParaRPr/>
          </a:p>
          <a:p>
            <a:pPr indent="-171450" lvl="0" marL="17145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2" name="Google Shape;1592;p121"/>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Standards</a:t>
            </a:r>
            <a:endParaRPr b="1">
              <a:solidFill>
                <a:srgbClr val="FF0000"/>
              </a:solidFill>
            </a:endParaRPr>
          </a:p>
        </p:txBody>
      </p:sp>
      <p:pic>
        <p:nvPicPr>
          <p:cNvPr descr="download.png" id="1593" name="Google Shape;1593;p12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594" name="Google Shape;1594;p121"/>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Standards are essential in creating and maintaining an open and competitive market for equipment manufacturers and also in guaranteeing national and international interoperability of data and telecommunications technology and processes. </a:t>
            </a:r>
            <a:endParaRPr/>
          </a:p>
          <a:p>
            <a:pPr indent="-171450" lvl="0" marL="171450" rtl="0" algn="l">
              <a:lnSpc>
                <a:spcPct val="90000"/>
              </a:lnSpc>
              <a:spcBef>
                <a:spcPts val="750"/>
              </a:spcBef>
              <a:spcAft>
                <a:spcPts val="0"/>
              </a:spcAft>
              <a:buClr>
                <a:schemeClr val="dk1"/>
              </a:buClr>
              <a:buSzPts val="2100"/>
              <a:buChar char="•"/>
            </a:pPr>
            <a:r>
              <a:rPr lang="en-US"/>
              <a:t>They provide guidelines to manufacturers, vendors, government agencies, and other service providers to ensure the kind of interconnectivity necessary in today's marketplace and in international communication.</a:t>
            </a:r>
            <a:endParaRPr/>
          </a:p>
          <a:p>
            <a:pPr indent="-171450" lvl="0" marL="17145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0" name="Google Shape;1600;p122"/>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Standards</a:t>
            </a:r>
            <a:endParaRPr b="1">
              <a:solidFill>
                <a:srgbClr val="FF0000"/>
              </a:solidFill>
            </a:endParaRPr>
          </a:p>
        </p:txBody>
      </p:sp>
      <p:pic>
        <p:nvPicPr>
          <p:cNvPr descr="download.png" id="1601" name="Google Shape;1601;p12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602" name="Google Shape;1602;p122"/>
          <p:cNvSpPr txBox="1"/>
          <p:nvPr>
            <p:ph idx="1" type="body"/>
          </p:nvPr>
        </p:nvSpPr>
        <p:spPr>
          <a:xfrm>
            <a:off x="389175" y="1258025"/>
            <a:ext cx="8229600" cy="4907100"/>
          </a:xfrm>
          <a:prstGeom prst="rect">
            <a:avLst/>
          </a:prstGeom>
          <a:noFill/>
          <a:ln>
            <a:noFill/>
          </a:ln>
        </p:spPr>
        <p:txBody>
          <a:bodyPr anchorCtr="0" anchor="t" bIns="45700" lIns="91425" spcFirstLastPara="1" rIns="91425" wrap="square" tIns="45700">
            <a:normAutofit lnSpcReduction="10000"/>
          </a:bodyPr>
          <a:lstStyle/>
          <a:p>
            <a:pPr indent="-171450" lvl="0" marL="171450" rtl="0" algn="l">
              <a:lnSpc>
                <a:spcPct val="90000"/>
              </a:lnSpc>
              <a:spcBef>
                <a:spcPts val="0"/>
              </a:spcBef>
              <a:spcAft>
                <a:spcPts val="0"/>
              </a:spcAft>
              <a:buClr>
                <a:schemeClr val="dk1"/>
              </a:buClr>
              <a:buSzPts val="2100"/>
              <a:buChar char="•"/>
            </a:pPr>
            <a:r>
              <a:rPr lang="en-US"/>
              <a:t>Data communication standards fall into two categories: </a:t>
            </a:r>
            <a:endParaRPr/>
          </a:p>
          <a:p>
            <a:pPr indent="0" lvl="0" marL="0" rtl="0" algn="l">
              <a:lnSpc>
                <a:spcPct val="90000"/>
              </a:lnSpc>
              <a:spcBef>
                <a:spcPts val="750"/>
              </a:spcBef>
              <a:spcAft>
                <a:spcPts val="0"/>
              </a:spcAft>
              <a:buClr>
                <a:schemeClr val="dk1"/>
              </a:buClr>
              <a:buSzPts val="2100"/>
              <a:buNone/>
            </a:pPr>
            <a:r>
              <a:rPr i="1" lang="en-US"/>
              <a:t>de facto </a:t>
            </a:r>
            <a:r>
              <a:rPr lang="en-US"/>
              <a:t>( meaning "by fact" or "by convention") and </a:t>
            </a:r>
            <a:endParaRPr/>
          </a:p>
          <a:p>
            <a:pPr indent="0" lvl="0" marL="0" rtl="0" algn="l">
              <a:lnSpc>
                <a:spcPct val="90000"/>
              </a:lnSpc>
              <a:spcBef>
                <a:spcPts val="750"/>
              </a:spcBef>
              <a:spcAft>
                <a:spcPts val="0"/>
              </a:spcAft>
              <a:buClr>
                <a:schemeClr val="dk1"/>
              </a:buClr>
              <a:buSzPts val="2100"/>
              <a:buNone/>
            </a:pPr>
            <a:r>
              <a:rPr i="1" lang="en-US"/>
              <a:t>de jure </a:t>
            </a:r>
            <a:r>
              <a:rPr lang="en-US"/>
              <a:t>(meaning "by law" and "by regulation").</a:t>
            </a:r>
            <a:endParaRPr/>
          </a:p>
          <a:p>
            <a:pPr indent="0" lvl="0" marL="0" rtl="0" algn="l">
              <a:lnSpc>
                <a:spcPct val="90000"/>
              </a:lnSpc>
              <a:spcBef>
                <a:spcPts val="750"/>
              </a:spcBef>
              <a:spcAft>
                <a:spcPts val="0"/>
              </a:spcAft>
              <a:buClr>
                <a:schemeClr val="dk1"/>
              </a:buClr>
              <a:buSzPts val="2100"/>
              <a:buNone/>
            </a:pPr>
            <a:r>
              <a:t/>
            </a:r>
            <a:endParaRPr/>
          </a:p>
          <a:p>
            <a:pPr indent="0" lvl="0" marL="0" rtl="0" algn="l">
              <a:lnSpc>
                <a:spcPct val="90000"/>
              </a:lnSpc>
              <a:spcBef>
                <a:spcPts val="750"/>
              </a:spcBef>
              <a:spcAft>
                <a:spcPts val="0"/>
              </a:spcAft>
              <a:buClr>
                <a:schemeClr val="dk1"/>
              </a:buClr>
              <a:buSzPts val="2100"/>
              <a:buNone/>
            </a:pPr>
            <a:r>
              <a:t/>
            </a:r>
            <a:endParaRPr/>
          </a:p>
          <a:p>
            <a:pPr indent="-171450" lvl="1" marL="514350" rtl="0" algn="l">
              <a:lnSpc>
                <a:spcPct val="90000"/>
              </a:lnSpc>
              <a:spcBef>
                <a:spcPts val="375"/>
              </a:spcBef>
              <a:spcAft>
                <a:spcPts val="0"/>
              </a:spcAft>
              <a:buClr>
                <a:schemeClr val="dk1"/>
              </a:buClr>
              <a:buSzPts val="2400"/>
              <a:buChar char="•"/>
            </a:pPr>
            <a:r>
              <a:rPr b="1" lang="en-US" sz="2400"/>
              <a:t>De facto. </a:t>
            </a:r>
            <a:r>
              <a:rPr lang="en-US" sz="2400"/>
              <a:t>Standards that have not been approved by an organized body but have been adopted as standards through widespread use are </a:t>
            </a:r>
            <a:r>
              <a:rPr b="1" lang="en-US" sz="2400"/>
              <a:t>de facto standards. </a:t>
            </a:r>
            <a:endParaRPr/>
          </a:p>
          <a:p>
            <a:pPr indent="-19050" lvl="1" marL="514350" rtl="0" algn="l">
              <a:lnSpc>
                <a:spcPct val="90000"/>
              </a:lnSpc>
              <a:spcBef>
                <a:spcPts val="375"/>
              </a:spcBef>
              <a:spcAft>
                <a:spcPts val="0"/>
              </a:spcAft>
              <a:buClr>
                <a:schemeClr val="dk1"/>
              </a:buClr>
              <a:buSzPts val="2400"/>
              <a:buNone/>
            </a:pPr>
            <a:r>
              <a:t/>
            </a:r>
            <a:endParaRPr b="1" sz="2400"/>
          </a:p>
          <a:p>
            <a:pPr indent="-171450" lvl="1" marL="514350" rtl="0" algn="l">
              <a:lnSpc>
                <a:spcPct val="90000"/>
              </a:lnSpc>
              <a:spcBef>
                <a:spcPts val="375"/>
              </a:spcBef>
              <a:spcAft>
                <a:spcPts val="0"/>
              </a:spcAft>
              <a:buClr>
                <a:schemeClr val="dk1"/>
              </a:buClr>
              <a:buSzPts val="2400"/>
              <a:buChar char="•"/>
            </a:pPr>
            <a:r>
              <a:rPr b="1" lang="en-US" sz="2400"/>
              <a:t>De jure. De jure standards </a:t>
            </a:r>
            <a:r>
              <a:rPr lang="en-US" sz="2400"/>
              <a:t>are those that have been established by an officially recognized body.</a:t>
            </a:r>
            <a:endParaRPr/>
          </a:p>
          <a:p>
            <a:pPr indent="-38100" lvl="0" marL="171450" rtl="0" algn="l">
              <a:lnSpc>
                <a:spcPct val="90000"/>
              </a:lnSpc>
              <a:spcBef>
                <a:spcPts val="750"/>
              </a:spcBef>
              <a:spcAft>
                <a:spcPts val="0"/>
              </a:spcAft>
              <a:buClr>
                <a:schemeClr val="dk1"/>
              </a:buClr>
              <a:buSzPts val="2100"/>
              <a:buNone/>
            </a:pPr>
            <a:r>
              <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8" name="Google Shape;1608;p123"/>
          <p:cNvSpPr txBox="1"/>
          <p:nvPr>
            <p:ph type="title"/>
          </p:nvPr>
        </p:nvSpPr>
        <p:spPr>
          <a:xfrm>
            <a:off x="395536" y="332656"/>
            <a:ext cx="6400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Standards and Organizations</a:t>
            </a:r>
            <a:endParaRPr b="1">
              <a:solidFill>
                <a:srgbClr val="FF0000"/>
              </a:solidFill>
            </a:endParaRPr>
          </a:p>
        </p:txBody>
      </p:sp>
      <p:pic>
        <p:nvPicPr>
          <p:cNvPr descr="download.png" id="1609" name="Google Shape;1609;p12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610" name="Google Shape;1610;p123"/>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Standards are developed through cooperation of standards creation committees, forums and government regulatory agencies. </a:t>
            </a:r>
            <a:endParaRPr/>
          </a:p>
          <a:p>
            <a:pPr indent="-171450" lvl="0" marL="171450" rtl="0" algn="l">
              <a:lnSpc>
                <a:spcPct val="90000"/>
              </a:lnSpc>
              <a:spcBef>
                <a:spcPts val="750"/>
              </a:spcBef>
              <a:spcAft>
                <a:spcPts val="0"/>
              </a:spcAft>
              <a:buClr>
                <a:schemeClr val="dk1"/>
              </a:buClr>
              <a:buSzPts val="2100"/>
              <a:buChar char="•"/>
            </a:pPr>
            <a:r>
              <a:rPr lang="en-US"/>
              <a:t>Some of the standards establishment Organizations are:</a:t>
            </a:r>
            <a:endParaRPr/>
          </a:p>
          <a:p>
            <a:pPr indent="0" lvl="0" marL="0" rtl="0" algn="l">
              <a:lnSpc>
                <a:spcPct val="90000"/>
              </a:lnSpc>
              <a:spcBef>
                <a:spcPts val="750"/>
              </a:spcBef>
              <a:spcAft>
                <a:spcPts val="0"/>
              </a:spcAft>
              <a:buClr>
                <a:schemeClr val="dk1"/>
              </a:buClr>
              <a:buSzPts val="2100"/>
              <a:buNone/>
            </a:pPr>
            <a:r>
              <a:t/>
            </a:r>
            <a:endParaRPr/>
          </a:p>
          <a:p>
            <a:pPr indent="-171450" lvl="1" marL="514350" rtl="0" algn="l">
              <a:lnSpc>
                <a:spcPct val="90000"/>
              </a:lnSpc>
              <a:spcBef>
                <a:spcPts val="375"/>
              </a:spcBef>
              <a:spcAft>
                <a:spcPts val="0"/>
              </a:spcAft>
              <a:buClr>
                <a:schemeClr val="dk1"/>
              </a:buClr>
              <a:buSzPts val="2400"/>
              <a:buChar char="•"/>
            </a:pPr>
            <a:r>
              <a:rPr lang="en-US" sz="2400"/>
              <a:t>International Standards Organization (ISO) </a:t>
            </a:r>
            <a:r>
              <a:rPr lang="en-US" sz="2400" u="sng">
                <a:solidFill>
                  <a:schemeClr val="hlink"/>
                </a:solidFill>
                <a:hlinkClick r:id="rId4"/>
              </a:rPr>
              <a:t>http://www.iso.org/</a:t>
            </a:r>
            <a:endParaRPr sz="2400"/>
          </a:p>
          <a:p>
            <a:pPr indent="-171450" lvl="1" marL="514350" rtl="0" algn="l">
              <a:lnSpc>
                <a:spcPct val="90000"/>
              </a:lnSpc>
              <a:spcBef>
                <a:spcPts val="375"/>
              </a:spcBef>
              <a:spcAft>
                <a:spcPts val="0"/>
              </a:spcAft>
              <a:buClr>
                <a:schemeClr val="dk1"/>
              </a:buClr>
              <a:buSzPts val="2400"/>
              <a:buChar char="•"/>
            </a:pPr>
            <a:r>
              <a:rPr lang="en-US" sz="2400"/>
              <a:t>International Telecommunications Union-Telecommunication Standards Sector (ITU-T). </a:t>
            </a:r>
            <a:r>
              <a:rPr lang="en-US" sz="2400" u="sng">
                <a:solidFill>
                  <a:schemeClr val="hlink"/>
                </a:solidFill>
                <a:hlinkClick r:id="rId5"/>
              </a:rPr>
              <a:t>http://www.itu.int/ITU-T</a:t>
            </a:r>
            <a:r>
              <a:rPr lang="en-US" sz="2400"/>
              <a:t>  </a:t>
            </a:r>
            <a:endParaRPr/>
          </a:p>
          <a:p>
            <a:pPr indent="-171450" lvl="1" marL="514350" rtl="0" algn="l">
              <a:lnSpc>
                <a:spcPct val="90000"/>
              </a:lnSpc>
              <a:spcBef>
                <a:spcPts val="375"/>
              </a:spcBef>
              <a:spcAft>
                <a:spcPts val="0"/>
              </a:spcAft>
              <a:buClr>
                <a:schemeClr val="dk1"/>
              </a:buClr>
              <a:buSzPts val="2400"/>
              <a:buChar char="•"/>
            </a:pPr>
            <a:r>
              <a:rPr lang="en-US" sz="2400"/>
              <a:t>American National Standard Institute (ANSI).</a:t>
            </a:r>
            <a:endParaRPr/>
          </a:p>
          <a:p>
            <a:pPr indent="-171450" lvl="1" marL="514350" rtl="0" algn="l">
              <a:lnSpc>
                <a:spcPct val="90000"/>
              </a:lnSpc>
              <a:spcBef>
                <a:spcPts val="375"/>
              </a:spcBef>
              <a:spcAft>
                <a:spcPts val="0"/>
              </a:spcAft>
              <a:buClr>
                <a:schemeClr val="dk1"/>
              </a:buClr>
              <a:buSzPts val="2400"/>
              <a:buChar char="•"/>
            </a:pPr>
            <a:r>
              <a:rPr lang="en-US" sz="2400"/>
              <a:t>Institute of Electrical and Electronics Engineers (IEEE). </a:t>
            </a:r>
            <a:r>
              <a:rPr lang="en-US" sz="2400" u="sng">
                <a:solidFill>
                  <a:schemeClr val="hlink"/>
                </a:solidFill>
                <a:hlinkClick r:id="rId6"/>
              </a:rPr>
              <a:t>http://www.ieee.gov/</a:t>
            </a:r>
            <a:endParaRPr sz="2400"/>
          </a:p>
          <a:p>
            <a:pPr indent="-171450" lvl="1" marL="514350" rtl="0" algn="l">
              <a:lnSpc>
                <a:spcPct val="90000"/>
              </a:lnSpc>
              <a:spcBef>
                <a:spcPts val="375"/>
              </a:spcBef>
              <a:spcAft>
                <a:spcPts val="0"/>
              </a:spcAft>
              <a:buClr>
                <a:schemeClr val="dk1"/>
              </a:buClr>
              <a:buSzPts val="2400"/>
              <a:buChar char="•"/>
            </a:pPr>
            <a:r>
              <a:rPr lang="en-US" sz="2400"/>
              <a:t>Electronic Industries Association (EIA).</a:t>
            </a:r>
            <a:endParaRPr/>
          </a:p>
          <a:p>
            <a:pPr indent="-609600" lvl="0" marL="609600" rtl="0" algn="l">
              <a:lnSpc>
                <a:spcPct val="90000"/>
              </a:lnSpc>
              <a:spcBef>
                <a:spcPts val="750"/>
              </a:spcBef>
              <a:spcAft>
                <a:spcPts val="0"/>
              </a:spcAft>
              <a:buClr>
                <a:schemeClr val="dk1"/>
              </a:buClr>
              <a:buSzPts val="2100"/>
              <a:buFont typeface="Calibri"/>
              <a:buNone/>
            </a:pPr>
            <a:r>
              <a:t/>
            </a:r>
            <a:endParaRPr/>
          </a:p>
          <a:p>
            <a:pPr indent="-609600" lvl="0" marL="609600" rtl="0" algn="l">
              <a:lnSpc>
                <a:spcPct val="80000"/>
              </a:lnSpc>
              <a:spcBef>
                <a:spcPts val="750"/>
              </a:spcBef>
              <a:spcAft>
                <a:spcPts val="0"/>
              </a:spcAft>
              <a:buClr>
                <a:schemeClr val="dk1"/>
              </a:buClr>
              <a:buSzPts val="210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6" name="Google Shape;1616;p124"/>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Regulatory Agencies</a:t>
            </a:r>
            <a:endParaRPr b="1">
              <a:solidFill>
                <a:srgbClr val="FF0000"/>
              </a:solidFill>
            </a:endParaRPr>
          </a:p>
        </p:txBody>
      </p:sp>
      <p:pic>
        <p:nvPicPr>
          <p:cNvPr descr="download.png" id="1617" name="Google Shape;1617;p12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618" name="Google Shape;1618;p124"/>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a:bodyPr>
          <a:lstStyle/>
          <a:p>
            <a:pPr indent="-171450" lvl="0" marL="171450" rtl="0" algn="l">
              <a:lnSpc>
                <a:spcPct val="120000"/>
              </a:lnSpc>
              <a:spcBef>
                <a:spcPts val="0"/>
              </a:spcBef>
              <a:spcAft>
                <a:spcPts val="0"/>
              </a:spcAft>
              <a:buClr>
                <a:schemeClr val="dk1"/>
              </a:buClr>
              <a:buSzPts val="2100"/>
              <a:buChar char="•"/>
            </a:pPr>
            <a:r>
              <a:rPr lang="en-US"/>
              <a:t> All communications technology is subject to regulation by government agencies such as Federal Communication Commission (FCC)  in the United States. </a:t>
            </a:r>
            <a:endParaRPr/>
          </a:p>
          <a:p>
            <a:pPr indent="-171450" lvl="0" marL="171450" rtl="0" algn="l">
              <a:lnSpc>
                <a:spcPct val="120000"/>
              </a:lnSpc>
              <a:spcBef>
                <a:spcPts val="0"/>
              </a:spcBef>
              <a:spcAft>
                <a:spcPts val="0"/>
              </a:spcAft>
              <a:buClr>
                <a:schemeClr val="dk1"/>
              </a:buClr>
              <a:buSzPts val="2100"/>
              <a:buChar char="•"/>
            </a:pPr>
            <a:r>
              <a:rPr lang="en-US"/>
              <a:t>The purpose of these agencies is to protect the public interest by regulating radio, television, and wire/cable communications.</a:t>
            </a:r>
            <a:br>
              <a:rPr lang="en-US"/>
            </a:br>
            <a:r>
              <a:rPr b="1" lang="en-US"/>
              <a:t>Federal Communications Commission (FCC)</a:t>
            </a:r>
            <a:endParaRPr/>
          </a:p>
          <a:p>
            <a:pPr indent="-171450" lvl="0" marL="171450" rtl="0" algn="l">
              <a:lnSpc>
                <a:spcPct val="120000"/>
              </a:lnSpc>
              <a:spcBef>
                <a:spcPts val="0"/>
              </a:spcBef>
              <a:spcAft>
                <a:spcPts val="0"/>
              </a:spcAft>
              <a:buClr>
                <a:schemeClr val="dk1"/>
              </a:buClr>
              <a:buSzPts val="2100"/>
              <a:buNone/>
            </a:pPr>
            <a:r>
              <a:rPr b="1" lang="en-US"/>
              <a:t>     </a:t>
            </a:r>
            <a:r>
              <a:rPr b="1" lang="en-US" u="sng">
                <a:solidFill>
                  <a:schemeClr val="hlink"/>
                </a:solidFill>
                <a:hlinkClick r:id="rId4"/>
              </a:rPr>
              <a:t>http://www.fcc.gov/</a:t>
            </a:r>
            <a:r>
              <a:rPr b="1" lang="en-US"/>
              <a:t>  </a:t>
            </a:r>
            <a:endParaRPr/>
          </a:p>
          <a:p>
            <a:pPr indent="-171450" lvl="0" marL="171450" rtl="0" algn="l">
              <a:lnSpc>
                <a:spcPct val="120000"/>
              </a:lnSpc>
              <a:spcBef>
                <a:spcPts val="0"/>
              </a:spcBef>
              <a:spcAft>
                <a:spcPts val="0"/>
              </a:spcAft>
              <a:buClr>
                <a:schemeClr val="dk1"/>
              </a:buClr>
              <a:buSzPts val="2100"/>
              <a:buChar char="•"/>
            </a:pPr>
            <a:r>
              <a:rPr lang="en-US"/>
              <a:t>The Federal Communications Commission (FCC) has authority over interstate and international commerce as it relates to communications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4" name="Google Shape;1624;p125"/>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Standard Protocol Architectures</a:t>
            </a:r>
            <a:endParaRPr>
              <a:solidFill>
                <a:srgbClr val="FF0000"/>
              </a:solidFill>
            </a:endParaRPr>
          </a:p>
        </p:txBody>
      </p:sp>
      <p:sp>
        <p:nvSpPr>
          <p:cNvPr id="1625" name="Google Shape;1625;p125"/>
          <p:cNvSpPr txBox="1"/>
          <p:nvPr>
            <p:ph idx="1" type="body"/>
          </p:nvPr>
        </p:nvSpPr>
        <p:spPr>
          <a:xfrm>
            <a:off x="628650" y="1825625"/>
            <a:ext cx="8047806" cy="4051647"/>
          </a:xfrm>
          <a:prstGeom prst="rect">
            <a:avLst/>
          </a:prstGeom>
          <a:noFill/>
          <a:ln>
            <a:noFill/>
          </a:ln>
        </p:spPr>
        <p:txBody>
          <a:bodyPr anchorCtr="0" anchor="t" bIns="45700" lIns="91425" spcFirstLastPara="1" rIns="91425" wrap="square" tIns="45700">
            <a:normAutofit/>
          </a:bodyPr>
          <a:lstStyle/>
          <a:p>
            <a:pPr indent="-203200" lvl="0" marL="171450" rtl="0" algn="l">
              <a:lnSpc>
                <a:spcPct val="90000"/>
              </a:lnSpc>
              <a:spcBef>
                <a:spcPts val="0"/>
              </a:spcBef>
              <a:spcAft>
                <a:spcPts val="0"/>
              </a:spcAft>
              <a:buClr>
                <a:schemeClr val="dk1"/>
              </a:buClr>
              <a:buSzPts val="3200"/>
              <a:buChar char="•"/>
            </a:pPr>
            <a:r>
              <a:rPr lang="en-US" sz="3200"/>
              <a:t>Two approaches (standard)</a:t>
            </a:r>
            <a:endParaRPr/>
          </a:p>
          <a:p>
            <a:pPr indent="0" lvl="0" marL="0" rtl="0" algn="l">
              <a:lnSpc>
                <a:spcPct val="90000"/>
              </a:lnSpc>
              <a:spcBef>
                <a:spcPts val="750"/>
              </a:spcBef>
              <a:spcAft>
                <a:spcPts val="0"/>
              </a:spcAft>
              <a:buClr>
                <a:schemeClr val="dk1"/>
              </a:buClr>
              <a:buSzPts val="3200"/>
              <a:buNone/>
            </a:pPr>
            <a:r>
              <a:t/>
            </a:r>
            <a:endParaRPr sz="3200"/>
          </a:p>
          <a:p>
            <a:pPr indent="-203200" lvl="1" marL="514350" rtl="0" algn="l">
              <a:lnSpc>
                <a:spcPct val="90000"/>
              </a:lnSpc>
              <a:spcBef>
                <a:spcPts val="375"/>
              </a:spcBef>
              <a:spcAft>
                <a:spcPts val="0"/>
              </a:spcAft>
              <a:buClr>
                <a:srgbClr val="0070C0"/>
              </a:buClr>
              <a:buSzPts val="3200"/>
              <a:buFont typeface="Noto Sans Symbols"/>
              <a:buChar char="⮚"/>
            </a:pPr>
            <a:r>
              <a:rPr b="1" lang="en-US" sz="3200">
                <a:solidFill>
                  <a:srgbClr val="0070C0"/>
                </a:solidFill>
              </a:rPr>
              <a:t>OSI Reference model</a:t>
            </a:r>
            <a:endParaRPr/>
          </a:p>
          <a:p>
            <a:pPr indent="-193675" lvl="3" marL="1200150" rtl="0" algn="l">
              <a:lnSpc>
                <a:spcPct val="90000"/>
              </a:lnSpc>
              <a:spcBef>
                <a:spcPts val="375"/>
              </a:spcBef>
              <a:spcAft>
                <a:spcPts val="0"/>
              </a:spcAft>
              <a:buClr>
                <a:schemeClr val="dk1"/>
              </a:buClr>
              <a:buSzPts val="3050"/>
              <a:buChar char="•"/>
            </a:pPr>
            <a:r>
              <a:rPr lang="en-US" sz="3050"/>
              <a:t>never used widely</a:t>
            </a:r>
            <a:endParaRPr/>
          </a:p>
          <a:p>
            <a:pPr indent="-193675" lvl="3" marL="1200150" rtl="0" algn="l">
              <a:lnSpc>
                <a:spcPct val="90000"/>
              </a:lnSpc>
              <a:spcBef>
                <a:spcPts val="375"/>
              </a:spcBef>
              <a:spcAft>
                <a:spcPts val="0"/>
              </a:spcAft>
              <a:buClr>
                <a:schemeClr val="dk1"/>
              </a:buClr>
              <a:buSzPts val="3050"/>
              <a:buChar char="•"/>
            </a:pPr>
            <a:r>
              <a:rPr lang="en-US" sz="3050"/>
              <a:t>but well known</a:t>
            </a:r>
            <a:endParaRPr/>
          </a:p>
          <a:p>
            <a:pPr indent="0" lvl="1" marL="342900" rtl="0" algn="l">
              <a:lnSpc>
                <a:spcPct val="90000"/>
              </a:lnSpc>
              <a:spcBef>
                <a:spcPts val="375"/>
              </a:spcBef>
              <a:spcAft>
                <a:spcPts val="0"/>
              </a:spcAft>
              <a:buClr>
                <a:schemeClr val="dk1"/>
              </a:buClr>
              <a:buSzPts val="3200"/>
              <a:buNone/>
            </a:pPr>
            <a:r>
              <a:t/>
            </a:r>
            <a:endParaRPr sz="3200"/>
          </a:p>
          <a:p>
            <a:pPr indent="-203200" lvl="1" marL="514350" rtl="0" algn="l">
              <a:lnSpc>
                <a:spcPct val="90000"/>
              </a:lnSpc>
              <a:spcBef>
                <a:spcPts val="375"/>
              </a:spcBef>
              <a:spcAft>
                <a:spcPts val="0"/>
              </a:spcAft>
              <a:buClr>
                <a:srgbClr val="0070C0"/>
              </a:buClr>
              <a:buSzPts val="3200"/>
              <a:buFont typeface="Noto Sans Symbols"/>
              <a:buChar char="⮚"/>
            </a:pPr>
            <a:r>
              <a:rPr b="1" lang="en-US" sz="3200">
                <a:solidFill>
                  <a:srgbClr val="0070C0"/>
                </a:solidFill>
              </a:rPr>
              <a:t>TCP/IP protocol suite</a:t>
            </a:r>
            <a:endParaRPr/>
          </a:p>
          <a:p>
            <a:pPr indent="-203200" lvl="2" marL="857250" rtl="0" algn="l">
              <a:lnSpc>
                <a:spcPct val="90000"/>
              </a:lnSpc>
              <a:spcBef>
                <a:spcPts val="375"/>
              </a:spcBef>
              <a:spcAft>
                <a:spcPts val="0"/>
              </a:spcAft>
              <a:buClr>
                <a:schemeClr val="dk1"/>
              </a:buClr>
              <a:buSzPts val="3200"/>
              <a:buChar char="•"/>
            </a:pPr>
            <a:r>
              <a:rPr lang="en-US" sz="3200"/>
              <a:t>Most widely used</a:t>
            </a:r>
            <a:endParaRPr/>
          </a:p>
          <a:p>
            <a:pPr indent="0" lvl="0" marL="0" rtl="0" algn="l">
              <a:lnSpc>
                <a:spcPct val="90000"/>
              </a:lnSpc>
              <a:spcBef>
                <a:spcPts val="750"/>
              </a:spcBef>
              <a:spcAft>
                <a:spcPts val="0"/>
              </a:spcAft>
              <a:buClr>
                <a:schemeClr val="dk1"/>
              </a:buClr>
              <a:buSzPts val="2100"/>
              <a:buNone/>
            </a:pPr>
            <a:r>
              <a:t/>
            </a:r>
            <a:endParaRPr/>
          </a:p>
        </p:txBody>
      </p:sp>
      <p:pic>
        <p:nvPicPr>
          <p:cNvPr descr="download.png" id="1626" name="Google Shape;1626;p12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2" name="Google Shape;1632;p126"/>
          <p:cNvSpPr txBox="1"/>
          <p:nvPr>
            <p:ph type="title"/>
          </p:nvPr>
        </p:nvSpPr>
        <p:spPr>
          <a:xfrm>
            <a:off x="457200" y="274638"/>
            <a:ext cx="6172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OSI Reference Model</a:t>
            </a:r>
            <a:endParaRPr/>
          </a:p>
        </p:txBody>
      </p:sp>
      <p:sp>
        <p:nvSpPr>
          <p:cNvPr id="1633" name="Google Shape;1633;p126"/>
          <p:cNvSpPr txBox="1"/>
          <p:nvPr>
            <p:ph idx="1" type="body"/>
          </p:nvPr>
        </p:nvSpPr>
        <p:spPr>
          <a:xfrm>
            <a:off x="395536" y="1196752"/>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rgbClr val="0070C0"/>
              </a:buClr>
              <a:buSzPts val="2800"/>
              <a:buChar char="•"/>
            </a:pPr>
            <a:r>
              <a:rPr b="1" lang="en-US" sz="2800">
                <a:solidFill>
                  <a:srgbClr val="0070C0"/>
                </a:solidFill>
              </a:rPr>
              <a:t>Open Systems Interconnection (OSI)</a:t>
            </a:r>
            <a:endParaRPr/>
          </a:p>
          <a:p>
            <a:pPr indent="-177800" lvl="0" marL="171450" rtl="0" algn="l">
              <a:lnSpc>
                <a:spcPct val="90000"/>
              </a:lnSpc>
              <a:spcBef>
                <a:spcPts val="750"/>
              </a:spcBef>
              <a:spcAft>
                <a:spcPts val="0"/>
              </a:spcAft>
              <a:buClr>
                <a:schemeClr val="dk1"/>
              </a:buClr>
              <a:buSzPts val="2800"/>
              <a:buChar char="•"/>
            </a:pPr>
            <a:r>
              <a:rPr lang="en-US" sz="2800"/>
              <a:t>Reference model</a:t>
            </a:r>
            <a:endParaRPr/>
          </a:p>
          <a:p>
            <a:pPr indent="-177800" lvl="1" marL="514350" rtl="0" algn="l">
              <a:lnSpc>
                <a:spcPct val="90000"/>
              </a:lnSpc>
              <a:spcBef>
                <a:spcPts val="375"/>
              </a:spcBef>
              <a:spcAft>
                <a:spcPts val="0"/>
              </a:spcAft>
              <a:buClr>
                <a:schemeClr val="dk1"/>
              </a:buClr>
              <a:buSzPts val="2800"/>
              <a:buChar char="•"/>
            </a:pPr>
            <a:r>
              <a:rPr lang="en-US" sz="2800"/>
              <a:t>provides a general framework for standardization</a:t>
            </a:r>
            <a:endParaRPr/>
          </a:p>
          <a:p>
            <a:pPr indent="-177800" lvl="1" marL="514350" rtl="0" algn="l">
              <a:lnSpc>
                <a:spcPct val="90000"/>
              </a:lnSpc>
              <a:spcBef>
                <a:spcPts val="375"/>
              </a:spcBef>
              <a:spcAft>
                <a:spcPts val="0"/>
              </a:spcAft>
              <a:buClr>
                <a:schemeClr val="dk1"/>
              </a:buClr>
              <a:buSzPts val="2800"/>
              <a:buChar char="•"/>
            </a:pPr>
            <a:r>
              <a:rPr lang="en-US" sz="2800"/>
              <a:t>defines a set of layers and services provided by each layer</a:t>
            </a:r>
            <a:endParaRPr/>
          </a:p>
          <a:p>
            <a:pPr indent="-177800" lvl="1" marL="514350" rtl="0" algn="l">
              <a:lnSpc>
                <a:spcPct val="90000"/>
              </a:lnSpc>
              <a:spcBef>
                <a:spcPts val="375"/>
              </a:spcBef>
              <a:spcAft>
                <a:spcPts val="0"/>
              </a:spcAft>
              <a:buClr>
                <a:schemeClr val="dk1"/>
              </a:buClr>
              <a:buSzPts val="2800"/>
              <a:buChar char="•"/>
            </a:pPr>
            <a:r>
              <a:rPr lang="en-US" sz="2800"/>
              <a:t>one or more protocols can be developed for each layer</a:t>
            </a:r>
            <a:endParaRPr/>
          </a:p>
          <a:p>
            <a:pPr indent="-177800" lvl="0" marL="171450" rtl="0" algn="l">
              <a:lnSpc>
                <a:spcPct val="90000"/>
              </a:lnSpc>
              <a:spcBef>
                <a:spcPts val="750"/>
              </a:spcBef>
              <a:spcAft>
                <a:spcPts val="0"/>
              </a:spcAft>
              <a:buClr>
                <a:schemeClr val="dk1"/>
              </a:buClr>
              <a:buSzPts val="2800"/>
              <a:buChar char="•"/>
            </a:pPr>
            <a:r>
              <a:rPr lang="en-US" sz="2800"/>
              <a:t>Developed by the International Organization for Standardization (ISO)</a:t>
            </a:r>
            <a:endParaRPr/>
          </a:p>
        </p:txBody>
      </p:sp>
      <p:pic>
        <p:nvPicPr>
          <p:cNvPr descr="download.png" id="1634" name="Google Shape;1634;p12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pic>
        <p:nvPicPr>
          <p:cNvPr descr="Layers of OSI Model - GeeksforGeeks" id="1639" name="Google Shape;1639;p127"/>
          <p:cNvPicPr preferRelativeResize="0"/>
          <p:nvPr/>
        </p:nvPicPr>
        <p:blipFill rotWithShape="1">
          <a:blip r:embed="rId3">
            <a:alphaModFix/>
          </a:blip>
          <a:srcRect b="0" l="0" r="0" t="0"/>
          <a:stretch/>
        </p:blipFill>
        <p:spPr>
          <a:xfrm>
            <a:off x="852488" y="390525"/>
            <a:ext cx="7439025" cy="60769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descr="Image result for osi model layers and its functions" id="1644" name="Google Shape;1644;p128"/>
          <p:cNvPicPr preferRelativeResize="0"/>
          <p:nvPr/>
        </p:nvPicPr>
        <p:blipFill rotWithShape="1">
          <a:blip r:embed="rId3">
            <a:alphaModFix/>
          </a:blip>
          <a:srcRect b="0" l="0" r="0" t="0"/>
          <a:stretch/>
        </p:blipFill>
        <p:spPr>
          <a:xfrm>
            <a:off x="0" y="-16383"/>
            <a:ext cx="9252520" cy="68108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descr="What is the difference between a frame, a packets and a segment with  reference to the OSI model? - Quora" id="1649" name="Google Shape;1649;p129"/>
          <p:cNvPicPr preferRelativeResize="0"/>
          <p:nvPr/>
        </p:nvPicPr>
        <p:blipFill rotWithShape="1">
          <a:blip r:embed="rId3">
            <a:alphaModFix/>
          </a:blip>
          <a:srcRect b="0" l="0" r="0" t="0"/>
          <a:stretch/>
        </p:blipFill>
        <p:spPr>
          <a:xfrm>
            <a:off x="1043608" y="908720"/>
            <a:ext cx="7344816" cy="55298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83" name="Google Shape;183;p1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84" name="Google Shape;184;p13"/>
          <p:cNvSpPr txBox="1"/>
          <p:nvPr/>
        </p:nvSpPr>
        <p:spPr>
          <a:xfrm>
            <a:off x="304800" y="1295400"/>
            <a:ext cx="84582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Packet switching</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No connection state, network is store-and-forward</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Minimal network assumptions</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Statistical multiplexing gives high overall utilization</a:t>
            </a:r>
            <a:endParaRPr/>
          </a:p>
          <a:p>
            <a:pPr indent="0" lvl="1" marL="457200" marR="0" rtl="0" algn="l">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Problems</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Resource intense (what if the circuit is idle?)</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Complex network components </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   (per circuit state, security) </a:t>
            </a:r>
            <a:endParaRPr b="1" i="0" sz="2800" u="none" cap="none" strike="noStrike">
              <a:solidFill>
                <a:schemeClr val="dk1"/>
              </a:solidFill>
              <a:latin typeface="Calibri"/>
              <a:ea typeface="Calibri"/>
              <a:cs typeface="Calibri"/>
              <a:sym typeface="Calibri"/>
            </a:endParaRPr>
          </a:p>
        </p:txBody>
      </p:sp>
      <p:pic>
        <p:nvPicPr>
          <p:cNvPr descr="https://erg.abdn.ac.uk/users/gorry/course/images/switching.gif" id="185" name="Google Shape;185;p13"/>
          <p:cNvPicPr preferRelativeResize="0"/>
          <p:nvPr/>
        </p:nvPicPr>
        <p:blipFill rotWithShape="1">
          <a:blip r:embed="rId4">
            <a:alphaModFix/>
          </a:blip>
          <a:srcRect b="0" l="0" r="0" t="0"/>
          <a:stretch/>
        </p:blipFill>
        <p:spPr>
          <a:xfrm>
            <a:off x="3962400" y="3581400"/>
            <a:ext cx="4724400" cy="1295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p130"/>
          <p:cNvSpPr txBox="1"/>
          <p:nvPr>
            <p:ph type="title"/>
          </p:nvPr>
        </p:nvSpPr>
        <p:spPr>
          <a:xfrm>
            <a:off x="457200" y="0"/>
            <a:ext cx="6096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OSI as Framework for Standardization</a:t>
            </a:r>
            <a:endParaRPr/>
          </a:p>
        </p:txBody>
      </p:sp>
      <p:pic>
        <p:nvPicPr>
          <p:cNvPr id="1656" name="Google Shape;1656;p130"/>
          <p:cNvPicPr preferRelativeResize="0"/>
          <p:nvPr/>
        </p:nvPicPr>
        <p:blipFill rotWithShape="1">
          <a:blip r:embed="rId3">
            <a:alphaModFix/>
          </a:blip>
          <a:srcRect b="7512" l="0" r="0" t="0"/>
          <a:stretch/>
        </p:blipFill>
        <p:spPr>
          <a:xfrm>
            <a:off x="381000" y="1382713"/>
            <a:ext cx="8229600" cy="5454650"/>
          </a:xfrm>
          <a:prstGeom prst="rect">
            <a:avLst/>
          </a:prstGeom>
          <a:solidFill>
            <a:schemeClr val="lt1"/>
          </a:solidFill>
          <a:ln cap="flat" cmpd="sng" w="9525">
            <a:solidFill>
              <a:schemeClr val="lt1"/>
            </a:solidFill>
            <a:prstDash val="solid"/>
            <a:miter lim="800000"/>
            <a:headEnd len="sm" w="sm" type="none"/>
            <a:tailEnd len="sm" w="sm" type="none"/>
          </a:ln>
        </p:spPr>
      </p:pic>
      <p:sp>
        <p:nvSpPr>
          <p:cNvPr id="1657" name="Google Shape;1657;p130"/>
          <p:cNvSpPr txBox="1"/>
          <p:nvPr/>
        </p:nvSpPr>
        <p:spPr>
          <a:xfrm>
            <a:off x="242888" y="1871663"/>
            <a:ext cx="2590800" cy="131445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layer functionalities are described by ISO; different standards can be developed based on these functionalities</a:t>
            </a:r>
            <a:endParaRPr sz="1600">
              <a:solidFill>
                <a:schemeClr val="dk1"/>
              </a:solidFill>
              <a:latin typeface="Arial"/>
              <a:ea typeface="Arial"/>
              <a:cs typeface="Arial"/>
              <a:sym typeface="Arial"/>
            </a:endParaRPr>
          </a:p>
        </p:txBody>
      </p:sp>
      <p:sp>
        <p:nvSpPr>
          <p:cNvPr id="1658" name="Google Shape;1658;p130"/>
          <p:cNvSpPr/>
          <p:nvPr/>
        </p:nvSpPr>
        <p:spPr>
          <a:xfrm>
            <a:off x="1290638" y="4383088"/>
            <a:ext cx="1752600" cy="363537"/>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1659" name="Google Shape;1659;p130"/>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pic>
        <p:nvPicPr>
          <p:cNvPr descr="TCP-segmentation and fragmentation" id="1664" name="Google Shape;1664;p131"/>
          <p:cNvPicPr preferRelativeResize="0"/>
          <p:nvPr/>
        </p:nvPicPr>
        <p:blipFill rotWithShape="1">
          <a:blip r:embed="rId3">
            <a:alphaModFix/>
          </a:blip>
          <a:srcRect b="0" l="0" r="0" t="0"/>
          <a:stretch/>
        </p:blipFill>
        <p:spPr>
          <a:xfrm>
            <a:off x="467544" y="1268760"/>
            <a:ext cx="7992888" cy="5050373"/>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32"/>
          <p:cNvSpPr txBox="1"/>
          <p:nvPr>
            <p:ph type="title"/>
          </p:nvPr>
        </p:nvSpPr>
        <p:spPr>
          <a:xfrm>
            <a:off x="457200" y="274638"/>
            <a:ext cx="5562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The OSI Architecture</a:t>
            </a:r>
            <a:endParaRPr/>
          </a:p>
        </p:txBody>
      </p:sp>
      <p:pic>
        <p:nvPicPr>
          <p:cNvPr id="1671" name="Google Shape;1671;p132"/>
          <p:cNvPicPr preferRelativeResize="0"/>
          <p:nvPr/>
        </p:nvPicPr>
        <p:blipFill rotWithShape="1">
          <a:blip r:embed="rId3">
            <a:alphaModFix/>
          </a:blip>
          <a:srcRect b="5069" l="0" r="0" t="0"/>
          <a:stretch/>
        </p:blipFill>
        <p:spPr>
          <a:xfrm>
            <a:off x="685800" y="1524000"/>
            <a:ext cx="7315200" cy="5245100"/>
          </a:xfrm>
          <a:prstGeom prst="rect">
            <a:avLst/>
          </a:prstGeom>
          <a:noFill/>
          <a:ln>
            <a:noFill/>
          </a:ln>
        </p:spPr>
      </p:pic>
      <p:cxnSp>
        <p:nvCxnSpPr>
          <p:cNvPr id="1672" name="Google Shape;1672;p132"/>
          <p:cNvCxnSpPr/>
          <p:nvPr/>
        </p:nvCxnSpPr>
        <p:spPr>
          <a:xfrm>
            <a:off x="3457575" y="2243138"/>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1673" name="Google Shape;1673;p132"/>
          <p:cNvCxnSpPr/>
          <p:nvPr/>
        </p:nvCxnSpPr>
        <p:spPr>
          <a:xfrm>
            <a:off x="3467100" y="2881313"/>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1674" name="Google Shape;1674;p132"/>
          <p:cNvCxnSpPr/>
          <p:nvPr/>
        </p:nvCxnSpPr>
        <p:spPr>
          <a:xfrm>
            <a:off x="3433763" y="3448050"/>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1675" name="Google Shape;1675;p132"/>
          <p:cNvCxnSpPr/>
          <p:nvPr/>
        </p:nvCxnSpPr>
        <p:spPr>
          <a:xfrm>
            <a:off x="3429000" y="3971925"/>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1676" name="Google Shape;1676;p132"/>
          <p:cNvCxnSpPr/>
          <p:nvPr/>
        </p:nvCxnSpPr>
        <p:spPr>
          <a:xfrm>
            <a:off x="3438525" y="4624388"/>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1677" name="Google Shape;1677;p132"/>
          <p:cNvCxnSpPr/>
          <p:nvPr/>
        </p:nvCxnSpPr>
        <p:spPr>
          <a:xfrm>
            <a:off x="3462338" y="5162550"/>
            <a:ext cx="1743075" cy="0"/>
          </a:xfrm>
          <a:prstGeom prst="straightConnector1">
            <a:avLst/>
          </a:prstGeom>
          <a:noFill/>
          <a:ln cap="flat" cmpd="sng" w="9525">
            <a:solidFill>
              <a:schemeClr val="dk1"/>
            </a:solidFill>
            <a:prstDash val="dash"/>
            <a:round/>
            <a:headEnd len="med" w="med" type="triangle"/>
            <a:tailEnd len="med" w="med" type="triangle"/>
          </a:ln>
        </p:spPr>
      </p:cxnSp>
      <p:pic>
        <p:nvPicPr>
          <p:cNvPr descr="download.png" id="1678" name="Google Shape;1678;p132"/>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4" name="Google Shape;1684;p133"/>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Layer to Layer Communication</a:t>
            </a:r>
            <a:endParaRPr/>
          </a:p>
        </p:txBody>
      </p:sp>
      <p:pic>
        <p:nvPicPr>
          <p:cNvPr descr="download.png" id="1685" name="Google Shape;1685;p13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grpSp>
        <p:nvGrpSpPr>
          <p:cNvPr id="1686" name="Google Shape;1686;p133"/>
          <p:cNvGrpSpPr/>
          <p:nvPr/>
        </p:nvGrpSpPr>
        <p:grpSpPr>
          <a:xfrm>
            <a:off x="242888" y="1530350"/>
            <a:ext cx="8520112" cy="4946650"/>
            <a:chOff x="242888" y="1530350"/>
            <a:chExt cx="8520112" cy="4794250"/>
          </a:xfrm>
        </p:grpSpPr>
        <p:pic>
          <p:nvPicPr>
            <p:cNvPr id="1687" name="Google Shape;1687;p133"/>
            <p:cNvPicPr preferRelativeResize="0"/>
            <p:nvPr/>
          </p:nvPicPr>
          <p:blipFill rotWithShape="1">
            <a:blip r:embed="rId4">
              <a:alphaModFix/>
            </a:blip>
            <a:srcRect b="0" l="0" r="0" t="0"/>
            <a:stretch/>
          </p:blipFill>
          <p:spPr>
            <a:xfrm>
              <a:off x="944563" y="1530350"/>
              <a:ext cx="7056437" cy="831850"/>
            </a:xfrm>
            <a:prstGeom prst="rect">
              <a:avLst/>
            </a:prstGeom>
            <a:noFill/>
            <a:ln>
              <a:noFill/>
            </a:ln>
          </p:spPr>
        </p:pic>
        <p:pic>
          <p:nvPicPr>
            <p:cNvPr id="1688" name="Google Shape;1688;p133"/>
            <p:cNvPicPr preferRelativeResize="0"/>
            <p:nvPr/>
          </p:nvPicPr>
          <p:blipFill rotWithShape="1">
            <a:blip r:embed="rId5">
              <a:alphaModFix/>
            </a:blip>
            <a:srcRect b="0" l="0" r="0" t="0"/>
            <a:stretch/>
          </p:blipFill>
          <p:spPr>
            <a:xfrm>
              <a:off x="242888" y="2489200"/>
              <a:ext cx="8520112" cy="3835400"/>
            </a:xfrm>
            <a:prstGeom prst="rect">
              <a:avLst/>
            </a:prstGeom>
            <a:noFill/>
            <a:ln>
              <a:noFill/>
            </a:ln>
          </p:spPr>
        </p:pic>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34"/>
          <p:cNvSpPr txBox="1"/>
          <p:nvPr/>
        </p:nvSpPr>
        <p:spPr>
          <a:xfrm>
            <a:off x="107504" y="764704"/>
            <a:ext cx="7704856" cy="49670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2000">
                <a:solidFill>
                  <a:srgbClr val="212529"/>
                </a:solidFill>
                <a:latin typeface="arial"/>
                <a:ea typeface="arial"/>
                <a:cs typeface="arial"/>
                <a:sym typeface="arial"/>
              </a:rPr>
              <a:t>Benefits of the OSI Model</a:t>
            </a:r>
            <a:endParaRPr/>
          </a:p>
          <a:p>
            <a:pPr indent="0" lvl="0" marL="0" marR="0" rtl="0" algn="just">
              <a:spcBef>
                <a:spcPts val="0"/>
              </a:spcBef>
              <a:spcAft>
                <a:spcPts val="0"/>
              </a:spcAft>
              <a:buNone/>
            </a:pPr>
            <a:r>
              <a:t/>
            </a:r>
            <a:endParaRPr b="1" i="0" sz="2000">
              <a:solidFill>
                <a:srgbClr val="212529"/>
              </a:solidFill>
              <a:latin typeface="Arial"/>
              <a:ea typeface="Arial"/>
              <a:cs typeface="Arial"/>
              <a:sym typeface="Arial"/>
            </a:endParaRPr>
          </a:p>
          <a:p>
            <a:pPr indent="0" lvl="0" marL="0" marR="0" rtl="0" algn="just">
              <a:spcBef>
                <a:spcPts val="0"/>
              </a:spcBef>
              <a:spcAft>
                <a:spcPts val="0"/>
              </a:spcAft>
              <a:buNone/>
            </a:pPr>
            <a:r>
              <a:rPr b="0" i="0" lang="en-US" sz="2000">
                <a:solidFill>
                  <a:srgbClr val="212529"/>
                </a:solidFill>
                <a:latin typeface="arial"/>
                <a:ea typeface="arial"/>
                <a:cs typeface="arial"/>
                <a:sym typeface="arial"/>
              </a:rPr>
              <a:t>Benefits of the OSI model include:</a:t>
            </a:r>
            <a:endParaRPr/>
          </a:p>
          <a:p>
            <a:pPr indent="0" lvl="0" marL="0" marR="0" rtl="0" algn="just">
              <a:spcBef>
                <a:spcPts val="0"/>
              </a:spcBef>
              <a:spcAft>
                <a:spcPts val="0"/>
              </a:spcAft>
              <a:buNone/>
            </a:pPr>
            <a:r>
              <a:t/>
            </a:r>
            <a:endParaRPr b="0" i="0" sz="2000">
              <a:solidFill>
                <a:srgbClr val="212529"/>
              </a:solidFill>
              <a:latin typeface="Arial"/>
              <a:ea typeface="Arial"/>
              <a:cs typeface="Arial"/>
              <a:sym typeface="Arial"/>
            </a:endParaRPr>
          </a:p>
          <a:p>
            <a:pPr indent="-127000" lvl="0" marL="0" marR="0" rtl="0" algn="just">
              <a:lnSpc>
                <a:spcPct val="150000"/>
              </a:lnSpc>
              <a:spcBef>
                <a:spcPts val="0"/>
              </a:spcBef>
              <a:spcAft>
                <a:spcPts val="0"/>
              </a:spcAft>
              <a:buClr>
                <a:srgbClr val="212529"/>
              </a:buClr>
              <a:buSzPts val="2000"/>
              <a:buFont typeface="Arial"/>
              <a:buChar char="•"/>
            </a:pPr>
            <a:r>
              <a:rPr b="0" i="0" lang="en-US" sz="2000">
                <a:solidFill>
                  <a:srgbClr val="212529"/>
                </a:solidFill>
                <a:latin typeface="arial"/>
                <a:ea typeface="arial"/>
                <a:cs typeface="arial"/>
                <a:sym typeface="arial"/>
              </a:rPr>
              <a:t>Divides the aspects of network operations into less complex components.</a:t>
            </a:r>
            <a:endParaRPr b="0" i="0" sz="2000">
              <a:solidFill>
                <a:srgbClr val="212529"/>
              </a:solidFill>
              <a:latin typeface="Arial"/>
              <a:ea typeface="Arial"/>
              <a:cs typeface="Arial"/>
              <a:sym typeface="Arial"/>
            </a:endParaRPr>
          </a:p>
          <a:p>
            <a:pPr indent="-127000" lvl="0" marL="0" marR="0" rtl="0" algn="just">
              <a:lnSpc>
                <a:spcPct val="150000"/>
              </a:lnSpc>
              <a:spcBef>
                <a:spcPts val="0"/>
              </a:spcBef>
              <a:spcAft>
                <a:spcPts val="0"/>
              </a:spcAft>
              <a:buClr>
                <a:srgbClr val="212529"/>
              </a:buClr>
              <a:buSzPts val="2000"/>
              <a:buFont typeface="Arial"/>
              <a:buChar char="•"/>
            </a:pPr>
            <a:r>
              <a:rPr b="0" i="0" lang="en-US" sz="2000">
                <a:solidFill>
                  <a:srgbClr val="212529"/>
                </a:solidFill>
                <a:latin typeface="arial"/>
                <a:ea typeface="arial"/>
                <a:cs typeface="arial"/>
                <a:sym typeface="arial"/>
              </a:rPr>
              <a:t>Standardizes interfaces, enabling engineers to specialize design and development efforts to specific functions.</a:t>
            </a:r>
            <a:endParaRPr b="0" i="0" sz="2000">
              <a:solidFill>
                <a:srgbClr val="212529"/>
              </a:solidFill>
              <a:latin typeface="Arial"/>
              <a:ea typeface="Arial"/>
              <a:cs typeface="Arial"/>
              <a:sym typeface="Arial"/>
            </a:endParaRPr>
          </a:p>
          <a:p>
            <a:pPr indent="-127000" lvl="0" marL="0" marR="0" rtl="0" algn="just">
              <a:lnSpc>
                <a:spcPct val="150000"/>
              </a:lnSpc>
              <a:spcBef>
                <a:spcPts val="0"/>
              </a:spcBef>
              <a:spcAft>
                <a:spcPts val="0"/>
              </a:spcAft>
              <a:buClr>
                <a:srgbClr val="212529"/>
              </a:buClr>
              <a:buSzPts val="2000"/>
              <a:buFont typeface="Arial"/>
              <a:buChar char="•"/>
            </a:pPr>
            <a:r>
              <a:rPr b="0" i="0" lang="en-US" sz="2000">
                <a:solidFill>
                  <a:srgbClr val="212529"/>
                </a:solidFill>
                <a:latin typeface="arial"/>
                <a:ea typeface="arial"/>
                <a:cs typeface="arial"/>
                <a:sym typeface="arial"/>
              </a:rPr>
              <a:t>Facilitates modular engineering and prevents changes in one area from affecting others.</a:t>
            </a:r>
            <a:endParaRPr b="0" i="0" sz="2000">
              <a:solidFill>
                <a:srgbClr val="212529"/>
              </a:solidFill>
              <a:latin typeface="Arial"/>
              <a:ea typeface="Arial"/>
              <a:cs typeface="Arial"/>
              <a:sym typeface="Arial"/>
            </a:endParaRPr>
          </a:p>
          <a:p>
            <a:pPr indent="-127000" lvl="0" marL="0" marR="0" rtl="0" algn="just">
              <a:lnSpc>
                <a:spcPct val="150000"/>
              </a:lnSpc>
              <a:spcBef>
                <a:spcPts val="0"/>
              </a:spcBef>
              <a:spcAft>
                <a:spcPts val="0"/>
              </a:spcAft>
              <a:buClr>
                <a:srgbClr val="212529"/>
              </a:buClr>
              <a:buSzPts val="2000"/>
              <a:buFont typeface="Arial"/>
              <a:buChar char="•"/>
            </a:pPr>
            <a:r>
              <a:rPr b="0" i="0" lang="en-US" sz="2000">
                <a:solidFill>
                  <a:srgbClr val="212529"/>
                </a:solidFill>
                <a:latin typeface="arial"/>
                <a:ea typeface="arial"/>
                <a:cs typeface="arial"/>
                <a:sym typeface="arial"/>
              </a:rPr>
              <a:t>Accelerates evolution and helps with testing and troubleshooting the network.</a:t>
            </a:r>
            <a:endParaRPr b="0" i="0" sz="2000">
              <a:solidFill>
                <a:srgbClr val="212529"/>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9" name="Google Shape;1699;p135"/>
          <p:cNvSpPr txBox="1"/>
          <p:nvPr>
            <p:ph type="title"/>
          </p:nvPr>
        </p:nvSpPr>
        <p:spPr>
          <a:xfrm>
            <a:off x="609600" y="457200"/>
            <a:ext cx="56388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Mnemonic</a:t>
            </a:r>
            <a:endParaRPr>
              <a:solidFill>
                <a:srgbClr val="FF0000"/>
              </a:solidFill>
            </a:endParaRPr>
          </a:p>
        </p:txBody>
      </p:sp>
      <p:sp>
        <p:nvSpPr>
          <p:cNvPr id="1700" name="Google Shape;1700;p135"/>
          <p:cNvSpPr txBox="1"/>
          <p:nvPr>
            <p:ph idx="1" type="body"/>
          </p:nvPr>
        </p:nvSpPr>
        <p:spPr>
          <a:xfrm>
            <a:off x="381000" y="1371600"/>
            <a:ext cx="8763000" cy="5181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 Please Do Not Throw Sausage Pizza Away</a:t>
            </a:r>
            <a:endParaRPr/>
          </a:p>
          <a:p>
            <a:pPr indent="-203200" lvl="1" marL="514350" rtl="0" algn="l">
              <a:lnSpc>
                <a:spcPct val="90000"/>
              </a:lnSpc>
              <a:spcBef>
                <a:spcPts val="375"/>
              </a:spcBef>
              <a:spcAft>
                <a:spcPts val="0"/>
              </a:spcAft>
              <a:buClr>
                <a:schemeClr val="dk1"/>
              </a:buClr>
              <a:buSzPts val="3200"/>
              <a:buChar char="•"/>
            </a:pPr>
            <a:r>
              <a:rPr b="1" lang="en-US" sz="3200" u="sng"/>
              <a:t>P</a:t>
            </a:r>
            <a:r>
              <a:rPr lang="en-US" sz="3200"/>
              <a:t>lease	→   Physical</a:t>
            </a:r>
            <a:endParaRPr/>
          </a:p>
          <a:p>
            <a:pPr indent="-203200" lvl="1" marL="514350" rtl="0" algn="l">
              <a:lnSpc>
                <a:spcPct val="90000"/>
              </a:lnSpc>
              <a:spcBef>
                <a:spcPts val="375"/>
              </a:spcBef>
              <a:spcAft>
                <a:spcPts val="0"/>
              </a:spcAft>
              <a:buClr>
                <a:schemeClr val="dk1"/>
              </a:buClr>
              <a:buSzPts val="3200"/>
              <a:buChar char="•"/>
            </a:pPr>
            <a:r>
              <a:rPr b="1" lang="en-US" sz="3200" u="sng"/>
              <a:t>D</a:t>
            </a:r>
            <a:r>
              <a:rPr lang="en-US" sz="3200"/>
              <a:t>o          	→   Data Link</a:t>
            </a:r>
            <a:endParaRPr/>
          </a:p>
          <a:p>
            <a:pPr indent="-203200" lvl="1" marL="514350" rtl="0" algn="l">
              <a:lnSpc>
                <a:spcPct val="90000"/>
              </a:lnSpc>
              <a:spcBef>
                <a:spcPts val="375"/>
              </a:spcBef>
              <a:spcAft>
                <a:spcPts val="0"/>
              </a:spcAft>
              <a:buClr>
                <a:schemeClr val="dk1"/>
              </a:buClr>
              <a:buSzPts val="3200"/>
              <a:buChar char="•"/>
            </a:pPr>
            <a:r>
              <a:rPr b="1" lang="en-US" sz="3200" u="sng"/>
              <a:t>N</a:t>
            </a:r>
            <a:r>
              <a:rPr lang="en-US" sz="3200"/>
              <a:t>ot         	→   Network</a:t>
            </a:r>
            <a:endParaRPr/>
          </a:p>
          <a:p>
            <a:pPr indent="-203200" lvl="1" marL="514350" rtl="0" algn="l">
              <a:lnSpc>
                <a:spcPct val="90000"/>
              </a:lnSpc>
              <a:spcBef>
                <a:spcPts val="375"/>
              </a:spcBef>
              <a:spcAft>
                <a:spcPts val="0"/>
              </a:spcAft>
              <a:buClr>
                <a:schemeClr val="dk1"/>
              </a:buClr>
              <a:buSzPts val="3200"/>
              <a:buChar char="•"/>
            </a:pPr>
            <a:r>
              <a:rPr b="1" lang="en-US" sz="3200" u="sng"/>
              <a:t>T</a:t>
            </a:r>
            <a:r>
              <a:rPr lang="en-US" sz="3200"/>
              <a:t>hrow     	→   Transport</a:t>
            </a:r>
            <a:endParaRPr/>
          </a:p>
          <a:p>
            <a:pPr indent="-203200" lvl="1" marL="514350" rtl="0" algn="l">
              <a:lnSpc>
                <a:spcPct val="90000"/>
              </a:lnSpc>
              <a:spcBef>
                <a:spcPts val="375"/>
              </a:spcBef>
              <a:spcAft>
                <a:spcPts val="0"/>
              </a:spcAft>
              <a:buClr>
                <a:schemeClr val="dk1"/>
              </a:buClr>
              <a:buSzPts val="3200"/>
              <a:buChar char="•"/>
            </a:pPr>
            <a:r>
              <a:rPr b="1" lang="en-US" sz="3200" u="sng"/>
              <a:t>S</a:t>
            </a:r>
            <a:r>
              <a:rPr lang="en-US" sz="3200"/>
              <a:t>ausage  	→   Session</a:t>
            </a:r>
            <a:endParaRPr/>
          </a:p>
          <a:p>
            <a:pPr indent="-203200" lvl="1" marL="514350" rtl="0" algn="l">
              <a:lnSpc>
                <a:spcPct val="90000"/>
              </a:lnSpc>
              <a:spcBef>
                <a:spcPts val="375"/>
              </a:spcBef>
              <a:spcAft>
                <a:spcPts val="0"/>
              </a:spcAft>
              <a:buClr>
                <a:schemeClr val="dk1"/>
              </a:buClr>
              <a:buSzPts val="3200"/>
              <a:buChar char="•"/>
            </a:pPr>
            <a:r>
              <a:rPr b="1" lang="en-US" sz="3200" u="sng"/>
              <a:t>P</a:t>
            </a:r>
            <a:r>
              <a:rPr lang="en-US" sz="3200"/>
              <a:t>izza      	→   Presentation</a:t>
            </a:r>
            <a:endParaRPr/>
          </a:p>
          <a:p>
            <a:pPr indent="-203200" lvl="1" marL="514350" rtl="0" algn="l">
              <a:lnSpc>
                <a:spcPct val="90000"/>
              </a:lnSpc>
              <a:spcBef>
                <a:spcPts val="375"/>
              </a:spcBef>
              <a:spcAft>
                <a:spcPts val="0"/>
              </a:spcAft>
              <a:buClr>
                <a:schemeClr val="dk1"/>
              </a:buClr>
              <a:buSzPts val="3200"/>
              <a:buChar char="•"/>
            </a:pPr>
            <a:r>
              <a:rPr b="1" lang="en-US" sz="3200" u="sng"/>
              <a:t>A</a:t>
            </a:r>
            <a:r>
              <a:rPr lang="en-US" sz="3200"/>
              <a:t>way      	→   Application</a:t>
            </a:r>
            <a:endParaRPr/>
          </a:p>
          <a:p>
            <a:pPr indent="-6350" lvl="0" marL="171450" rtl="0" algn="l">
              <a:lnSpc>
                <a:spcPct val="90000"/>
              </a:lnSpc>
              <a:spcBef>
                <a:spcPts val="750"/>
              </a:spcBef>
              <a:spcAft>
                <a:spcPts val="0"/>
              </a:spcAft>
              <a:buClr>
                <a:schemeClr val="dk1"/>
              </a:buClr>
              <a:buSzPts val="2600"/>
              <a:buNone/>
            </a:pPr>
            <a:r>
              <a:t/>
            </a:r>
            <a:endParaRPr sz="2600">
              <a:latin typeface="Calibri"/>
              <a:ea typeface="Calibri"/>
              <a:cs typeface="Calibri"/>
              <a:sym typeface="Calibri"/>
            </a:endParaRPr>
          </a:p>
        </p:txBody>
      </p:sp>
      <p:pic>
        <p:nvPicPr>
          <p:cNvPr descr="download.png" id="1701" name="Google Shape;1701;p13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7" name="Google Shape;1707;p136"/>
          <p:cNvSpPr txBox="1"/>
          <p:nvPr>
            <p:ph type="title"/>
          </p:nvPr>
        </p:nvSpPr>
        <p:spPr>
          <a:xfrm>
            <a:off x="381000" y="0"/>
            <a:ext cx="56388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Physical Layer</a:t>
            </a:r>
            <a:endParaRPr/>
          </a:p>
        </p:txBody>
      </p:sp>
      <p:pic>
        <p:nvPicPr>
          <p:cNvPr descr="download.png" id="1708" name="Google Shape;1708;p13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709" name="Google Shape;1709;p136"/>
          <p:cNvPicPr preferRelativeResize="0"/>
          <p:nvPr/>
        </p:nvPicPr>
        <p:blipFill rotWithShape="1">
          <a:blip r:embed="rId4">
            <a:alphaModFix/>
          </a:blip>
          <a:srcRect b="0" l="0" r="0" t="0"/>
          <a:stretch/>
        </p:blipFill>
        <p:spPr>
          <a:xfrm>
            <a:off x="1475656" y="2924944"/>
            <a:ext cx="6048672" cy="3765334"/>
          </a:xfrm>
          <a:prstGeom prst="rect">
            <a:avLst/>
          </a:prstGeom>
          <a:noFill/>
          <a:ln>
            <a:noFill/>
          </a:ln>
        </p:spPr>
      </p:pic>
      <p:sp>
        <p:nvSpPr>
          <p:cNvPr id="1710" name="Google Shape;1710;p136"/>
          <p:cNvSpPr txBox="1"/>
          <p:nvPr/>
        </p:nvSpPr>
        <p:spPr>
          <a:xfrm>
            <a:off x="467544" y="1052736"/>
            <a:ext cx="7560840" cy="183172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7500"/>
              </a:lnSpc>
              <a:spcBef>
                <a:spcPts val="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The main functionality of the physical layer is to transmit the individual bits from one node to another node.</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is the lowest layer of the OSI model.</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establishes, maintains and deactivates the physical connection.</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specifies the mechanical, electrical and procedural network interface specifications.</a:t>
            </a:r>
            <a:endParaRPr sz="1400">
              <a:solidFill>
                <a:srgbClr val="000000"/>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6" name="Google Shape;1716;p137"/>
          <p:cNvSpPr txBox="1"/>
          <p:nvPr>
            <p:ph type="title"/>
          </p:nvPr>
        </p:nvSpPr>
        <p:spPr>
          <a:xfrm>
            <a:off x="381000" y="0"/>
            <a:ext cx="56388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Physical Layer</a:t>
            </a:r>
            <a:endParaRPr/>
          </a:p>
        </p:txBody>
      </p:sp>
      <p:pic>
        <p:nvPicPr>
          <p:cNvPr descr="download.png" id="1717" name="Google Shape;1717;p13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1718" name="Google Shape;1718;p137"/>
          <p:cNvSpPr txBox="1"/>
          <p:nvPr/>
        </p:nvSpPr>
        <p:spPr>
          <a:xfrm>
            <a:off x="467544" y="1052736"/>
            <a:ext cx="7560840" cy="5388655"/>
          </a:xfrm>
          <a:prstGeom prst="rect">
            <a:avLst/>
          </a:prstGeom>
          <a:noFill/>
          <a:ln>
            <a:noFill/>
          </a:ln>
        </p:spPr>
        <p:txBody>
          <a:bodyPr anchorCtr="0" anchor="t" bIns="45700" lIns="91425" spcFirstLastPara="1" rIns="91425" wrap="square" tIns="45700">
            <a:spAutoFit/>
          </a:bodyPr>
          <a:lstStyle/>
          <a:p>
            <a:pPr indent="0" lvl="0" marL="0" marR="0" rtl="0" algn="just">
              <a:lnSpc>
                <a:spcPct val="78000"/>
              </a:lnSpc>
              <a:spcBef>
                <a:spcPts val="0"/>
              </a:spcBef>
              <a:spcAft>
                <a:spcPts val="0"/>
              </a:spcAft>
              <a:buNone/>
            </a:pPr>
            <a:r>
              <a:rPr b="0" lang="en-US" sz="2000">
                <a:solidFill>
                  <a:srgbClr val="610B4B"/>
                </a:solidFill>
                <a:latin typeface="Times New Roman"/>
                <a:ea typeface="Times New Roman"/>
                <a:cs typeface="Times New Roman"/>
                <a:sym typeface="Times New Roman"/>
              </a:rPr>
              <a:t>Functions of a Physical layer:</a:t>
            </a:r>
            <a:endParaRPr/>
          </a:p>
          <a:p>
            <a:pPr indent="0" lvl="0" marL="0" marR="0" rtl="0" algn="just">
              <a:lnSpc>
                <a:spcPct val="78000"/>
              </a:lnSpc>
              <a:spcBef>
                <a:spcPts val="1000"/>
              </a:spcBef>
              <a:spcAft>
                <a:spcPts val="0"/>
              </a:spcAft>
              <a:buNone/>
            </a:pPr>
            <a:r>
              <a:t/>
            </a:r>
            <a:endParaRPr b="1" sz="2000">
              <a:solidFill>
                <a:srgbClr val="4F81BD"/>
              </a:solidFill>
              <a:latin typeface="Cambria"/>
              <a:ea typeface="Cambria"/>
              <a:cs typeface="Cambria"/>
              <a:sym typeface="Cambria"/>
            </a:endParaRPr>
          </a:p>
          <a:p>
            <a:pPr indent="-342900" lvl="0" marL="342900" marR="0" rtl="0" algn="just">
              <a:lnSpc>
                <a:spcPct val="78750"/>
              </a:lnSpc>
              <a:spcBef>
                <a:spcPts val="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Line Configuration:</a:t>
            </a:r>
            <a:r>
              <a:rPr lang="en-US" sz="2000">
                <a:solidFill>
                  <a:srgbClr val="000000"/>
                </a:solidFill>
                <a:latin typeface="Times New Roman"/>
                <a:ea typeface="Times New Roman"/>
                <a:cs typeface="Times New Roman"/>
                <a:sym typeface="Times New Roman"/>
              </a:rPr>
              <a:t> </a:t>
            </a:r>
            <a:endParaRPr/>
          </a:p>
          <a:p>
            <a:pPr indent="-342900" lvl="2" marL="125730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defines the way how two or more devices can be connected physically.</a:t>
            </a:r>
            <a:endParaRPr b="0" i="0" sz="2000" u="none" cap="none" strike="noStrike">
              <a:solidFill>
                <a:srgbClr val="000000"/>
              </a:solidFill>
              <a:latin typeface="Calibri"/>
              <a:ea typeface="Calibri"/>
              <a:cs typeface="Calibri"/>
              <a:sym typeface="Calibri"/>
            </a:endParaRPr>
          </a:p>
          <a:p>
            <a:pPr indent="-342900" lvl="0" marL="342900" marR="0" rtl="0" algn="just">
              <a:lnSpc>
                <a:spcPct val="78750"/>
              </a:lnSpc>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Data Transmission:</a:t>
            </a:r>
            <a:r>
              <a:rPr lang="en-US" sz="2000">
                <a:solidFill>
                  <a:srgbClr val="000000"/>
                </a:solidFill>
                <a:latin typeface="Times New Roman"/>
                <a:ea typeface="Times New Roman"/>
                <a:cs typeface="Times New Roman"/>
                <a:sym typeface="Times New Roman"/>
              </a:rPr>
              <a:t> </a:t>
            </a:r>
            <a:endParaRPr/>
          </a:p>
          <a:p>
            <a:pPr indent="-342900" lvl="2" marL="125730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defines the transmission mode whether it is simplex, half-duplex or full-duplex mode between the two devices on the network.</a:t>
            </a:r>
            <a:endParaRPr b="0" i="0" sz="2000" u="none" cap="none" strike="noStrike">
              <a:solidFill>
                <a:srgbClr val="000000"/>
              </a:solidFill>
              <a:latin typeface="Calibri"/>
              <a:ea typeface="Calibri"/>
              <a:cs typeface="Calibri"/>
              <a:sym typeface="Calibri"/>
            </a:endParaRPr>
          </a:p>
          <a:p>
            <a:pPr indent="-342900" lvl="0" marL="342900" marR="0" rtl="0" algn="just">
              <a:lnSpc>
                <a:spcPct val="78750"/>
              </a:lnSpc>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Topology:</a:t>
            </a:r>
            <a:endParaRPr/>
          </a:p>
          <a:p>
            <a:pPr indent="-342900" lvl="2" marL="1257300" marR="0" rtl="0" algn="just">
              <a:lnSpc>
                <a:spcPct val="78750"/>
              </a:lnSpc>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 It defines the way how network devices are arranged.</a:t>
            </a:r>
            <a:endParaRPr b="0" i="0" sz="2000" u="none" cap="none" strike="noStrike">
              <a:solidFill>
                <a:srgbClr val="000000"/>
              </a:solidFill>
              <a:latin typeface="Calibri"/>
              <a:ea typeface="Calibri"/>
              <a:cs typeface="Calibri"/>
              <a:sym typeface="Calibri"/>
            </a:endParaRPr>
          </a:p>
          <a:p>
            <a:pPr indent="-342900" lvl="0" marL="342900" marR="0" rtl="0" algn="just">
              <a:lnSpc>
                <a:spcPct val="78750"/>
              </a:lnSpc>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Signals:</a:t>
            </a:r>
            <a:r>
              <a:rPr lang="en-US" sz="2000">
                <a:solidFill>
                  <a:srgbClr val="000000"/>
                </a:solidFill>
                <a:latin typeface="Times New Roman"/>
                <a:ea typeface="Times New Roman"/>
                <a:cs typeface="Times New Roman"/>
                <a:sym typeface="Times New Roman"/>
              </a:rPr>
              <a:t> </a:t>
            </a:r>
            <a:endParaRPr/>
          </a:p>
          <a:p>
            <a:pPr indent="-342900" lvl="2" marL="125730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determines the type of the signal used for transmitting the information.</a:t>
            </a:r>
            <a:endParaRPr b="0" i="0" sz="2000" u="none" cap="none" strike="noStrike">
              <a:solidFill>
                <a:srgbClr val="000000"/>
              </a:solidFill>
              <a:latin typeface="Calibri"/>
              <a:ea typeface="Calibri"/>
              <a:cs typeface="Calibri"/>
              <a:sym typeface="Calibri"/>
            </a:endParaRPr>
          </a:p>
          <a:p>
            <a:pPr indent="-279400" lvl="0" marL="342900" marR="0" rtl="0" algn="just">
              <a:lnSpc>
                <a:spcPct val="112500"/>
              </a:lnSpc>
              <a:spcBef>
                <a:spcPts val="1300"/>
              </a:spcBef>
              <a:spcAft>
                <a:spcPts val="0"/>
              </a:spcAft>
              <a:buClr>
                <a:schemeClr val="dk1"/>
              </a:buClr>
              <a:buSzPts val="1000"/>
              <a:buFont typeface="Courier New"/>
              <a:buNone/>
            </a:pPr>
            <a:r>
              <a:t/>
            </a:r>
            <a:endParaRPr sz="1400">
              <a:solidFill>
                <a:srgbClr val="000000"/>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4" name="Google Shape;1724;p138"/>
          <p:cNvSpPr txBox="1"/>
          <p:nvPr>
            <p:ph type="title"/>
          </p:nvPr>
        </p:nvSpPr>
        <p:spPr>
          <a:xfrm>
            <a:off x="381000" y="0"/>
            <a:ext cx="56388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Datalink Layer</a:t>
            </a:r>
            <a:endParaRPr/>
          </a:p>
        </p:txBody>
      </p:sp>
      <p:pic>
        <p:nvPicPr>
          <p:cNvPr descr="download.png" id="1725" name="Google Shape;1725;p13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726" name="Google Shape;1726;p138"/>
          <p:cNvPicPr preferRelativeResize="0"/>
          <p:nvPr/>
        </p:nvPicPr>
        <p:blipFill rotWithShape="1">
          <a:blip r:embed="rId4">
            <a:alphaModFix/>
          </a:blip>
          <a:srcRect b="0" l="0" r="0" t="0"/>
          <a:stretch/>
        </p:blipFill>
        <p:spPr>
          <a:xfrm>
            <a:off x="899592" y="1268759"/>
            <a:ext cx="7704856" cy="471536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9"/>
          <p:cNvSpPr txBox="1"/>
          <p:nvPr/>
        </p:nvSpPr>
        <p:spPr>
          <a:xfrm>
            <a:off x="395536" y="620688"/>
            <a:ext cx="8136904" cy="612244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7500"/>
              </a:lnSpc>
              <a:spcBef>
                <a:spcPts val="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This layer is responsible for the error-free transfer of data frames.</a:t>
            </a:r>
            <a:endParaRPr sz="1800">
              <a:solidFill>
                <a:srgbClr val="000000"/>
              </a:solidFill>
              <a:latin typeface="Times New Roman"/>
              <a:ea typeface="Times New Roman"/>
              <a:cs typeface="Times New Roman"/>
              <a:sym typeface="Times New Roman"/>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defines the format of the data on the network.</a:t>
            </a:r>
            <a:endParaRPr sz="1800">
              <a:solidFill>
                <a:srgbClr val="000000"/>
              </a:solidFill>
              <a:latin typeface="Times New Roman"/>
              <a:ea typeface="Times New Roman"/>
              <a:cs typeface="Times New Roman"/>
              <a:sym typeface="Times New Roman"/>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provides a reliable and efficient communication between two or more devices.</a:t>
            </a:r>
            <a:endParaRPr sz="1800">
              <a:solidFill>
                <a:srgbClr val="000000"/>
              </a:solidFill>
              <a:latin typeface="Times New Roman"/>
              <a:ea typeface="Times New Roman"/>
              <a:cs typeface="Times New Roman"/>
              <a:sym typeface="Times New Roman"/>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is mainly responsible for the unique identification of each device that resides on a local network.</a:t>
            </a:r>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handles timing: </a:t>
            </a:r>
            <a:endParaRPr/>
          </a:p>
          <a:p>
            <a:pPr indent="-342900" lvl="3" marL="17145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must know where one bit ends and the next one begins. </a:t>
            </a:r>
            <a:endParaRPr/>
          </a:p>
          <a:p>
            <a:pPr indent="-342900" lvl="3" marL="17145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must know where one byte ends and the next one begins</a:t>
            </a:r>
            <a:endParaRPr/>
          </a:p>
          <a:p>
            <a:pPr indent="-342900" lvl="0" marL="342900" marR="0" rtl="0" algn="just">
              <a:lnSpc>
                <a:spcPct val="87500"/>
              </a:lnSpc>
              <a:spcBef>
                <a:spcPts val="1300"/>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It contains two sub-layers:</a:t>
            </a:r>
            <a:endParaRPr sz="1800">
              <a:solidFill>
                <a:srgbClr val="000000"/>
              </a:solidFill>
              <a:latin typeface="Times New Roman"/>
              <a:ea typeface="Times New Roman"/>
              <a:cs typeface="Times New Roman"/>
              <a:sym typeface="Times New Roman"/>
            </a:endParaRPr>
          </a:p>
          <a:p>
            <a:pPr indent="-285750" lvl="1" marL="742950" marR="0" rtl="0" algn="just">
              <a:lnSpc>
                <a:spcPct val="87500"/>
              </a:lnSpc>
              <a:spcBef>
                <a:spcPts val="1300"/>
              </a:spcBef>
              <a:spcAft>
                <a:spcPts val="0"/>
              </a:spcAft>
              <a:buClr>
                <a:srgbClr val="000000"/>
              </a:buClr>
              <a:buSzPts val="1000"/>
              <a:buFont typeface="Courier New"/>
              <a:buChar char="o"/>
            </a:pPr>
            <a:r>
              <a:rPr b="1" i="0" lang="en-US" sz="1800" u="none" cap="none" strike="noStrike">
                <a:solidFill>
                  <a:srgbClr val="000000"/>
                </a:solidFill>
                <a:latin typeface="Times New Roman"/>
                <a:ea typeface="Times New Roman"/>
                <a:cs typeface="Times New Roman"/>
                <a:sym typeface="Times New Roman"/>
              </a:rPr>
              <a:t>Logical Link Control (LLC) Layer </a:t>
            </a:r>
            <a:endParaRPr b="0" i="0" sz="1800" u="none" cap="none" strike="noStrike">
              <a:solidFill>
                <a:srgbClr val="000000"/>
              </a:solidFill>
              <a:latin typeface="Times New Roman"/>
              <a:ea typeface="Times New Roman"/>
              <a:cs typeface="Times New Roman"/>
              <a:sym typeface="Times New Roman"/>
            </a:endParaRPr>
          </a:p>
          <a:p>
            <a:pPr indent="-228600" lvl="2" marL="11430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is responsible for transferring the packets to the Network layer of the receiver that is receiving.</a:t>
            </a:r>
            <a:endParaRPr b="0" i="0" sz="1800" u="none" cap="none" strike="noStrike">
              <a:solidFill>
                <a:srgbClr val="000000"/>
              </a:solidFill>
              <a:latin typeface="Times New Roman"/>
              <a:ea typeface="Times New Roman"/>
              <a:cs typeface="Times New Roman"/>
              <a:sym typeface="Times New Roman"/>
            </a:endParaRPr>
          </a:p>
          <a:p>
            <a:pPr indent="-228600" lvl="2" marL="11430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identifies the address of the network layer protocol from the header.</a:t>
            </a:r>
            <a:endParaRPr b="0" i="0" sz="1800" u="none" cap="none" strike="noStrike">
              <a:solidFill>
                <a:srgbClr val="000000"/>
              </a:solidFill>
              <a:latin typeface="Times New Roman"/>
              <a:ea typeface="Times New Roman"/>
              <a:cs typeface="Times New Roman"/>
              <a:sym typeface="Times New Roman"/>
            </a:endParaRPr>
          </a:p>
          <a:p>
            <a:pPr indent="-228600" lvl="2" marL="11430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also provides flow control.</a:t>
            </a:r>
            <a:endParaRPr b="0" i="0" sz="1800" u="none" cap="none" strike="noStrike">
              <a:solidFill>
                <a:srgbClr val="000000"/>
              </a:solidFill>
              <a:latin typeface="Times New Roman"/>
              <a:ea typeface="Times New Roman"/>
              <a:cs typeface="Times New Roman"/>
              <a:sym typeface="Times New Roman"/>
            </a:endParaRPr>
          </a:p>
          <a:p>
            <a:pPr indent="-285750" lvl="1" marL="742950" marR="0" rtl="0" algn="just">
              <a:lnSpc>
                <a:spcPct val="87500"/>
              </a:lnSpc>
              <a:spcBef>
                <a:spcPts val="1300"/>
              </a:spcBef>
              <a:spcAft>
                <a:spcPts val="0"/>
              </a:spcAft>
              <a:buClr>
                <a:srgbClr val="000000"/>
              </a:buClr>
              <a:buSzPts val="1000"/>
              <a:buFont typeface="Courier New"/>
              <a:buChar char="o"/>
            </a:pPr>
            <a:r>
              <a:rPr b="1" i="0" lang="en-US" sz="1800" u="none" cap="none" strike="noStrike">
                <a:solidFill>
                  <a:srgbClr val="000000"/>
                </a:solidFill>
                <a:latin typeface="Times New Roman"/>
                <a:ea typeface="Times New Roman"/>
                <a:cs typeface="Times New Roman"/>
                <a:sym typeface="Times New Roman"/>
              </a:rPr>
              <a:t>Media Access Control  (MAC) Layer</a:t>
            </a:r>
            <a:endParaRPr b="0" i="0" sz="1800" u="none" cap="none" strike="noStrike">
              <a:solidFill>
                <a:srgbClr val="000000"/>
              </a:solidFill>
              <a:latin typeface="Times New Roman"/>
              <a:ea typeface="Times New Roman"/>
              <a:cs typeface="Times New Roman"/>
              <a:sym typeface="Times New Roman"/>
            </a:endParaRPr>
          </a:p>
          <a:p>
            <a:pPr indent="-228600" lvl="2" marL="11430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A Media access control layer is a link between the Logical Link Control layer and the network's physical layer.</a:t>
            </a:r>
            <a:endParaRPr b="0" i="0" sz="1800" u="none" cap="none" strike="noStrike">
              <a:solidFill>
                <a:srgbClr val="000000"/>
              </a:solidFill>
              <a:latin typeface="Times New Roman"/>
              <a:ea typeface="Times New Roman"/>
              <a:cs typeface="Times New Roman"/>
              <a:sym typeface="Times New Roman"/>
            </a:endParaRPr>
          </a:p>
          <a:p>
            <a:pPr indent="-228600" lvl="2" marL="1143000" marR="0" rtl="0" algn="just">
              <a:lnSpc>
                <a:spcPct val="87500"/>
              </a:lnSpc>
              <a:spcBef>
                <a:spcPts val="1300"/>
              </a:spcBef>
              <a:spcAft>
                <a:spcPts val="0"/>
              </a:spcAft>
              <a:buClr>
                <a:srgbClr val="000000"/>
              </a:buClr>
              <a:buSzPts val="1000"/>
              <a:buFont typeface="Courier New"/>
              <a:buChar char="o"/>
            </a:pPr>
            <a:r>
              <a:rPr b="0" i="0" lang="en-US" sz="1800" u="none" cap="none" strike="noStrike">
                <a:solidFill>
                  <a:srgbClr val="000000"/>
                </a:solidFill>
                <a:latin typeface="Times New Roman"/>
                <a:ea typeface="Times New Roman"/>
                <a:cs typeface="Times New Roman"/>
                <a:sym typeface="Times New Roman"/>
              </a:rPr>
              <a:t>It is used for transferring the packets over the network.</a:t>
            </a:r>
            <a:endParaRPr b="0" i="0" sz="1800" u="none" cap="none" strike="noStrike">
              <a:solidFill>
                <a:srgbClr val="000000"/>
              </a:solidFill>
              <a:latin typeface="Times New Roman"/>
              <a:ea typeface="Times New Roman"/>
              <a:cs typeface="Times New Roman"/>
              <a:sym typeface="Times New Roman"/>
            </a:endParaRPr>
          </a:p>
        </p:txBody>
      </p:sp>
      <p:sp>
        <p:nvSpPr>
          <p:cNvPr id="1732" name="Google Shape;1732;p139"/>
          <p:cNvSpPr txBox="1"/>
          <p:nvPr/>
        </p:nvSpPr>
        <p:spPr>
          <a:xfrm>
            <a:off x="251520" y="116632"/>
            <a:ext cx="4572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Datalink Layer</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91" name="Google Shape;191;p14"/>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92" name="Google Shape;192;p14"/>
          <p:cNvSpPr/>
          <p:nvPr/>
        </p:nvSpPr>
        <p:spPr>
          <a:xfrm>
            <a:off x="457200" y="1219200"/>
            <a:ext cx="7315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From the ARPANET to the Internet</a:t>
            </a:r>
            <a:endParaRPr/>
          </a:p>
        </p:txBody>
      </p:sp>
      <p:sp>
        <p:nvSpPr>
          <p:cNvPr id="193" name="Google Shape;193;p14"/>
          <p:cNvSpPr txBox="1"/>
          <p:nvPr/>
        </p:nvSpPr>
        <p:spPr>
          <a:xfrm>
            <a:off x="381000" y="1981200"/>
            <a:ext cx="8458200" cy="3657600"/>
          </a:xfrm>
          <a:prstGeom prst="rect">
            <a:avLst/>
          </a:prstGeom>
          <a:noFill/>
          <a:ln>
            <a:noFill/>
          </a:ln>
        </p:spPr>
        <p:txBody>
          <a:bodyPr anchorCtr="0" anchor="t" bIns="45700" lIns="91425" spcFirstLastPara="1" rIns="91425" wrap="square" tIns="45700">
            <a:normAutofit/>
          </a:bodyPr>
          <a:lstStyle/>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The Advanced Research Projects Agency Network (ARPANET)</a:t>
            </a:r>
            <a:endParaRPr/>
          </a:p>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is one of the world's first packet switching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networks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 first network to implement TCP/IP, and was the main progenitor of what was to become the global Internet. (later </a:t>
            </a:r>
            <a:r>
              <a:rPr b="1" lang="en-US" sz="3200">
                <a:solidFill>
                  <a:schemeClr val="dk1"/>
                </a:solidFill>
                <a:latin typeface="Calibri"/>
                <a:ea typeface="Calibri"/>
                <a:cs typeface="Calibri"/>
                <a:sym typeface="Calibri"/>
              </a:rPr>
              <a:t>DARPA</a:t>
            </a:r>
            <a:r>
              <a:rPr lang="en-US" sz="3200">
                <a:solidFill>
                  <a:schemeClr val="dk1"/>
                </a:solidFill>
                <a:latin typeface="Calibri"/>
                <a:ea typeface="Calibri"/>
                <a:cs typeface="Calibri"/>
                <a:sym typeface="Calibri"/>
              </a:rPr>
              <a:t>)</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40"/>
          <p:cNvSpPr txBox="1"/>
          <p:nvPr/>
        </p:nvSpPr>
        <p:spPr>
          <a:xfrm>
            <a:off x="251520" y="260648"/>
            <a:ext cx="4572000" cy="300019"/>
          </a:xfrm>
          <a:prstGeom prst="rect">
            <a:avLst/>
          </a:prstGeom>
          <a:noFill/>
          <a:ln>
            <a:noFill/>
          </a:ln>
        </p:spPr>
        <p:txBody>
          <a:bodyPr anchorCtr="0" anchor="t" bIns="45700" lIns="91425" spcFirstLastPara="1" rIns="91425" wrap="square" tIns="45700">
            <a:spAutoFit/>
          </a:bodyPr>
          <a:lstStyle/>
          <a:p>
            <a:pPr indent="0" lvl="0" marL="0" marR="0" rtl="0" algn="just">
              <a:lnSpc>
                <a:spcPct val="86666"/>
              </a:lnSpc>
              <a:spcBef>
                <a:spcPts val="0"/>
              </a:spcBef>
              <a:spcAft>
                <a:spcPts val="0"/>
              </a:spcAft>
              <a:buNone/>
            </a:pPr>
            <a:r>
              <a:rPr b="0" lang="en-US" sz="1800">
                <a:solidFill>
                  <a:srgbClr val="610B4B"/>
                </a:solidFill>
                <a:latin typeface="Times New Roman"/>
                <a:ea typeface="Times New Roman"/>
                <a:cs typeface="Times New Roman"/>
                <a:sym typeface="Times New Roman"/>
              </a:rPr>
              <a:t>Functions of the Data-link layer</a:t>
            </a:r>
            <a:endParaRPr b="1" sz="1800">
              <a:solidFill>
                <a:srgbClr val="4F81BD"/>
              </a:solidFill>
              <a:latin typeface="Cambria"/>
              <a:ea typeface="Cambria"/>
              <a:cs typeface="Cambria"/>
              <a:sym typeface="Cambria"/>
            </a:endParaRPr>
          </a:p>
        </p:txBody>
      </p:sp>
      <p:sp>
        <p:nvSpPr>
          <p:cNvPr id="1738" name="Google Shape;1738;p140"/>
          <p:cNvSpPr txBox="1"/>
          <p:nvPr/>
        </p:nvSpPr>
        <p:spPr>
          <a:xfrm>
            <a:off x="23156" y="836712"/>
            <a:ext cx="8221252" cy="92121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7500"/>
              </a:lnSpc>
              <a:spcBef>
                <a:spcPts val="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Framing:</a:t>
            </a:r>
            <a:r>
              <a:rPr lang="en-US" sz="1800">
                <a:solidFill>
                  <a:srgbClr val="000000"/>
                </a:solidFill>
                <a:latin typeface="Times New Roman"/>
                <a:ea typeface="Times New Roman"/>
                <a:cs typeface="Times New Roman"/>
                <a:sym typeface="Times New Roman"/>
              </a:rPr>
              <a:t> The data link layer translates the physical's raw bit stream into packets known as Frames. The Data link layer adds the header and trailer to the frame. The header which is added to the frame contains the hardware destination and source address.</a:t>
            </a:r>
            <a:endParaRPr sz="1400">
              <a:solidFill>
                <a:srgbClr val="000000"/>
              </a:solidFill>
              <a:latin typeface="Calibri"/>
              <a:ea typeface="Calibri"/>
              <a:cs typeface="Calibri"/>
              <a:sym typeface="Calibri"/>
            </a:endParaRPr>
          </a:p>
        </p:txBody>
      </p:sp>
      <p:pic>
        <p:nvPicPr>
          <p:cNvPr id="1739" name="Google Shape;1739;p140"/>
          <p:cNvPicPr preferRelativeResize="0"/>
          <p:nvPr/>
        </p:nvPicPr>
        <p:blipFill rotWithShape="1">
          <a:blip r:embed="rId3">
            <a:alphaModFix/>
          </a:blip>
          <a:srcRect b="0" l="0" r="0" t="0"/>
          <a:stretch/>
        </p:blipFill>
        <p:spPr>
          <a:xfrm>
            <a:off x="1763688" y="1700808"/>
            <a:ext cx="6422326" cy="864096"/>
          </a:xfrm>
          <a:prstGeom prst="rect">
            <a:avLst/>
          </a:prstGeom>
          <a:noFill/>
          <a:ln>
            <a:noFill/>
          </a:ln>
        </p:spPr>
      </p:pic>
      <p:sp>
        <p:nvSpPr>
          <p:cNvPr id="1740" name="Google Shape;1740;p140"/>
          <p:cNvSpPr txBox="1"/>
          <p:nvPr/>
        </p:nvSpPr>
        <p:spPr>
          <a:xfrm>
            <a:off x="0" y="2708920"/>
            <a:ext cx="8496944" cy="190866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7500"/>
              </a:lnSpc>
              <a:spcBef>
                <a:spcPts val="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Physical Addressing:</a:t>
            </a:r>
            <a:r>
              <a:rPr lang="en-US" sz="1800">
                <a:solidFill>
                  <a:srgbClr val="000000"/>
                </a:solidFill>
                <a:latin typeface="Times New Roman"/>
                <a:ea typeface="Times New Roman"/>
                <a:cs typeface="Times New Roman"/>
                <a:sym typeface="Times New Roman"/>
              </a:rPr>
              <a:t> The Data link layer adds a header to the frame that contains a destination address. The frame is transmitted to the destination address mentioned in the header.</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Flow Control:</a:t>
            </a:r>
            <a:r>
              <a:rPr lang="en-US" sz="1800">
                <a:solidFill>
                  <a:srgbClr val="000000"/>
                </a:solidFill>
                <a:latin typeface="Times New Roman"/>
                <a:ea typeface="Times New Roman"/>
                <a:cs typeface="Times New Roman"/>
                <a:sym typeface="Times New Roman"/>
              </a:rPr>
              <a:t> Flow control is the main functionality of the Data-link layer. It is the technique through which the constant data rate is maintained on both the sides so that no data get corrupted. It ensures that the transmitting station such as a server with higher processing speed does not exceed the receiving station, with lower processing speed.</a:t>
            </a:r>
            <a:endParaRPr sz="1400">
              <a:solidFill>
                <a:srgbClr val="000000"/>
              </a:solidFill>
              <a:latin typeface="Calibri"/>
              <a:ea typeface="Calibri"/>
              <a:cs typeface="Calibri"/>
              <a:sym typeface="Calibri"/>
            </a:endParaRPr>
          </a:p>
        </p:txBody>
      </p:sp>
      <p:sp>
        <p:nvSpPr>
          <p:cNvPr id="1741" name="Google Shape;1741;p140"/>
          <p:cNvSpPr txBox="1"/>
          <p:nvPr/>
        </p:nvSpPr>
        <p:spPr>
          <a:xfrm>
            <a:off x="107504" y="4725144"/>
            <a:ext cx="8820472" cy="170348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87500"/>
              </a:lnSpc>
              <a:spcBef>
                <a:spcPts val="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Error Control:</a:t>
            </a:r>
            <a:r>
              <a:rPr lang="en-US" sz="1800">
                <a:solidFill>
                  <a:srgbClr val="000000"/>
                </a:solidFill>
                <a:latin typeface="Times New Roman"/>
                <a:ea typeface="Times New Roman"/>
                <a:cs typeface="Times New Roman"/>
                <a:sym typeface="Times New Roman"/>
              </a:rPr>
              <a:t> Error control is achieved by adding a calculated value CRC (Cyclic Redundancy Check) that is placed to the Data link layer's trailer which is added to the message frame before it is sent to the physical layer. If any error seems to occurr, then the receiver sends the acknowledgment for the retransmission of the corrupted frames.</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Access Control:</a:t>
            </a:r>
            <a:r>
              <a:rPr lang="en-US" sz="1800">
                <a:solidFill>
                  <a:srgbClr val="000000"/>
                </a:solidFill>
                <a:latin typeface="Times New Roman"/>
                <a:ea typeface="Times New Roman"/>
                <a:cs typeface="Times New Roman"/>
                <a:sym typeface="Times New Roman"/>
              </a:rPr>
              <a:t> When two or more devices are connected to the same communication channel, then the data link layer protocols are used to determine which device has control over the link at a given time.</a:t>
            </a:r>
            <a:endParaRPr sz="1400">
              <a:solidFill>
                <a:srgbClr val="000000"/>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7" name="Google Shape;1747;p141"/>
          <p:cNvSpPr txBox="1"/>
          <p:nvPr>
            <p:ph type="title"/>
          </p:nvPr>
        </p:nvSpPr>
        <p:spPr>
          <a:xfrm>
            <a:off x="381000" y="0"/>
            <a:ext cx="56388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Network Layer</a:t>
            </a:r>
            <a:endParaRPr/>
          </a:p>
        </p:txBody>
      </p:sp>
      <p:pic>
        <p:nvPicPr>
          <p:cNvPr descr="download.png" id="1748" name="Google Shape;1748;p14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749" name="Google Shape;1749;p141"/>
          <p:cNvPicPr preferRelativeResize="0"/>
          <p:nvPr/>
        </p:nvPicPr>
        <p:blipFill rotWithShape="1">
          <a:blip r:embed="rId4">
            <a:alphaModFix/>
          </a:blip>
          <a:srcRect b="0" l="0" r="0" t="0"/>
          <a:stretch/>
        </p:blipFill>
        <p:spPr>
          <a:xfrm>
            <a:off x="827584" y="1124744"/>
            <a:ext cx="7560840" cy="467825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2"/>
          <p:cNvSpPr txBox="1"/>
          <p:nvPr/>
        </p:nvSpPr>
        <p:spPr>
          <a:xfrm>
            <a:off x="395536" y="1052736"/>
            <a:ext cx="8424936" cy="482183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It is a layer 3 that manages device addressing, tracks the location of devices on the network.</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It determines the best path to move data from source to the destination based on the network conditions, the priority of service, and other factors.</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The Data link layer is responsible for routing and forwarding the packets.</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Routers are the layer 3 devices, they are specified in this layer and used to provide the routing services within an internetwork.</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The protocols used to route the network traffic are known as Network layer protocols. Examples of protocols are IP and Ipv6.</a:t>
            </a:r>
            <a:endParaRPr sz="2400">
              <a:solidFill>
                <a:srgbClr val="000000"/>
              </a:solidFill>
              <a:latin typeface="Calibri"/>
              <a:ea typeface="Calibri"/>
              <a:cs typeface="Calibri"/>
              <a:sym typeface="Calibri"/>
            </a:endParaRPr>
          </a:p>
        </p:txBody>
      </p:sp>
      <p:sp>
        <p:nvSpPr>
          <p:cNvPr id="1755" name="Google Shape;1755;p142"/>
          <p:cNvSpPr txBox="1"/>
          <p:nvPr/>
        </p:nvSpPr>
        <p:spPr>
          <a:xfrm>
            <a:off x="323528" y="188640"/>
            <a:ext cx="4572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Network Layer</a:t>
            </a:r>
            <a:endParaRPr sz="2800">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1" name="Google Shape;1761;p143"/>
          <p:cNvSpPr txBox="1"/>
          <p:nvPr>
            <p:ph type="title"/>
          </p:nvPr>
        </p:nvSpPr>
        <p:spPr>
          <a:xfrm>
            <a:off x="304800" y="0"/>
            <a:ext cx="58674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Network Layer</a:t>
            </a:r>
            <a:endParaRPr/>
          </a:p>
        </p:txBody>
      </p:sp>
      <p:sp>
        <p:nvSpPr>
          <p:cNvPr id="1762" name="Google Shape;1762;p143"/>
          <p:cNvSpPr txBox="1"/>
          <p:nvPr>
            <p:ph idx="1" type="body"/>
          </p:nvPr>
        </p:nvSpPr>
        <p:spPr>
          <a:xfrm>
            <a:off x="304800" y="990600"/>
            <a:ext cx="8250238" cy="5638800"/>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chemeClr val="dk1"/>
              </a:buClr>
              <a:buSzPts val="2100"/>
              <a:buChar char="•"/>
            </a:pPr>
            <a:r>
              <a:rPr lang="en-US"/>
              <a:t>The router acted at this layer. </a:t>
            </a:r>
            <a:endParaRPr/>
          </a:p>
          <a:p>
            <a:pPr indent="-171450" lvl="0" marL="171450" rtl="0" algn="l">
              <a:lnSpc>
                <a:spcPct val="80000"/>
              </a:lnSpc>
              <a:spcBef>
                <a:spcPts val="750"/>
              </a:spcBef>
              <a:spcAft>
                <a:spcPts val="0"/>
              </a:spcAft>
              <a:buClr>
                <a:schemeClr val="dk1"/>
              </a:buClr>
              <a:buSzPts val="2100"/>
              <a:buChar char="•"/>
            </a:pPr>
            <a:r>
              <a:rPr lang="en-US"/>
              <a:t>One of the main functions of the layer is routing. Store and forward are network layer functions. </a:t>
            </a:r>
            <a:endParaRPr/>
          </a:p>
          <a:p>
            <a:pPr indent="-171450" lvl="0" marL="171450" rtl="0" algn="l">
              <a:lnSpc>
                <a:spcPct val="80000"/>
              </a:lnSpc>
              <a:spcBef>
                <a:spcPts val="750"/>
              </a:spcBef>
              <a:spcAft>
                <a:spcPts val="0"/>
              </a:spcAft>
              <a:buClr>
                <a:schemeClr val="dk1"/>
              </a:buClr>
              <a:buSzPts val="2100"/>
              <a:buChar char="•"/>
            </a:pPr>
            <a:r>
              <a:rPr lang="en-US"/>
              <a:t>In a connection-oriented scheme, the virtual circuit is established at the network layer. </a:t>
            </a:r>
            <a:endParaRPr/>
          </a:p>
          <a:p>
            <a:pPr indent="-171450" lvl="0" marL="171450" rtl="0" algn="l">
              <a:lnSpc>
                <a:spcPct val="80000"/>
              </a:lnSpc>
              <a:spcBef>
                <a:spcPts val="750"/>
              </a:spcBef>
              <a:spcAft>
                <a:spcPts val="0"/>
              </a:spcAft>
              <a:buClr>
                <a:schemeClr val="dk1"/>
              </a:buClr>
              <a:buSzPts val="2100"/>
              <a:buChar char="•"/>
            </a:pPr>
            <a:r>
              <a:rPr lang="en-US"/>
              <a:t>Building the routing tables, troubleshooting the routing tables when there is a lot of traffic or if a connection goes down. </a:t>
            </a:r>
            <a:endParaRPr/>
          </a:p>
          <a:p>
            <a:pPr indent="-171450" lvl="0" marL="171450" rtl="0" algn="l">
              <a:lnSpc>
                <a:spcPct val="80000"/>
              </a:lnSpc>
              <a:spcBef>
                <a:spcPts val="750"/>
              </a:spcBef>
              <a:spcAft>
                <a:spcPts val="0"/>
              </a:spcAft>
              <a:buClr>
                <a:schemeClr val="dk1"/>
              </a:buClr>
              <a:buSzPts val="2100"/>
              <a:buChar char="•"/>
            </a:pPr>
            <a:r>
              <a:rPr lang="en-US"/>
              <a:t>The network layer also gathers related packets (packet sequencing). </a:t>
            </a:r>
            <a:endParaRPr/>
          </a:p>
        </p:txBody>
      </p:sp>
      <p:pic>
        <p:nvPicPr>
          <p:cNvPr descr="download.png" id="1763" name="Google Shape;1763;p14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44"/>
          <p:cNvSpPr txBox="1"/>
          <p:nvPr/>
        </p:nvSpPr>
        <p:spPr>
          <a:xfrm>
            <a:off x="251520" y="764704"/>
            <a:ext cx="8208912" cy="476027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000">
                <a:solidFill>
                  <a:srgbClr val="610B4B"/>
                </a:solidFill>
                <a:latin typeface="Times New Roman"/>
                <a:ea typeface="Times New Roman"/>
                <a:cs typeface="Times New Roman"/>
                <a:sym typeface="Times New Roman"/>
              </a:rPr>
              <a:t>Functions of Network Layer:</a:t>
            </a:r>
            <a:endParaRPr/>
          </a:p>
          <a:p>
            <a:pPr indent="0" lvl="0" marL="0" marR="0" rtl="0" algn="just">
              <a:spcBef>
                <a:spcPts val="1000"/>
              </a:spcBef>
              <a:spcAft>
                <a:spcPts val="0"/>
              </a:spcAft>
              <a:buNone/>
            </a:pPr>
            <a:r>
              <a:t/>
            </a:r>
            <a:endParaRPr b="1" sz="2000">
              <a:solidFill>
                <a:srgbClr val="4F81BD"/>
              </a:solidFill>
              <a:latin typeface="Cambria"/>
              <a:ea typeface="Cambria"/>
              <a:cs typeface="Cambria"/>
              <a:sym typeface="Cambria"/>
            </a:endParaRPr>
          </a:p>
          <a:p>
            <a:pPr indent="-342900" lvl="0" marL="342900" marR="0" rtl="0" algn="just">
              <a:spcBef>
                <a:spcPts val="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Internetworking:</a:t>
            </a:r>
            <a:r>
              <a:rPr lang="en-US" sz="2000">
                <a:solidFill>
                  <a:srgbClr val="000000"/>
                </a:solidFill>
                <a:latin typeface="Times New Roman"/>
                <a:ea typeface="Times New Roman"/>
                <a:cs typeface="Times New Roman"/>
                <a:sym typeface="Times New Roman"/>
              </a:rPr>
              <a:t> An internetworking is the main responsibility of the network layer. It provides a logical connection between different devices.</a:t>
            </a:r>
            <a:endParaRPr sz="20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Addressing:</a:t>
            </a:r>
            <a:r>
              <a:rPr lang="en-US" sz="2000">
                <a:solidFill>
                  <a:srgbClr val="000000"/>
                </a:solidFill>
                <a:latin typeface="Times New Roman"/>
                <a:ea typeface="Times New Roman"/>
                <a:cs typeface="Times New Roman"/>
                <a:sym typeface="Times New Roman"/>
              </a:rPr>
              <a:t> A Network layer adds the source and destination address to the header of the frame. Addressing is used to identify the device on the internet.</a:t>
            </a:r>
            <a:endParaRPr sz="20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Routing:</a:t>
            </a:r>
            <a:r>
              <a:rPr lang="en-US" sz="2000">
                <a:solidFill>
                  <a:srgbClr val="000000"/>
                </a:solidFill>
                <a:latin typeface="Times New Roman"/>
                <a:ea typeface="Times New Roman"/>
                <a:cs typeface="Times New Roman"/>
                <a:sym typeface="Times New Roman"/>
              </a:rPr>
              <a:t> Routing is the major component of the network layer, and it determines the best optimal path out of the multiple paths from source to the destination.</a:t>
            </a:r>
            <a:endParaRPr sz="20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Packetizing:</a:t>
            </a:r>
            <a:r>
              <a:rPr lang="en-US" sz="2000">
                <a:solidFill>
                  <a:srgbClr val="000000"/>
                </a:solidFill>
                <a:latin typeface="Times New Roman"/>
                <a:ea typeface="Times New Roman"/>
                <a:cs typeface="Times New Roman"/>
                <a:sym typeface="Times New Roman"/>
              </a:rPr>
              <a:t> A Network Layer receives the packets from the upper layer and converts them into packets. This process is known as Packetizing. It is achieved by internet protocol (IP).</a:t>
            </a:r>
            <a:endParaRPr sz="2000">
              <a:solidFill>
                <a:srgbClr val="000000"/>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4" name="Google Shape;1774;p145"/>
          <p:cNvSpPr txBox="1"/>
          <p:nvPr>
            <p:ph type="title"/>
          </p:nvPr>
        </p:nvSpPr>
        <p:spPr>
          <a:xfrm>
            <a:off x="395536" y="260648"/>
            <a:ext cx="56388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Calibri"/>
              <a:buNone/>
            </a:pPr>
            <a:r>
              <a:rPr b="1" lang="en-US">
                <a:solidFill>
                  <a:srgbClr val="C00000"/>
                </a:solidFill>
              </a:rPr>
              <a:t>Transport Layer</a:t>
            </a:r>
            <a:endParaRPr/>
          </a:p>
        </p:txBody>
      </p:sp>
      <p:sp>
        <p:nvSpPr>
          <p:cNvPr id="1775" name="Google Shape;1775;p145"/>
          <p:cNvSpPr txBox="1"/>
          <p:nvPr>
            <p:ph idx="1" type="body"/>
          </p:nvPr>
        </p:nvSpPr>
        <p:spPr>
          <a:xfrm>
            <a:off x="152400" y="990600"/>
            <a:ext cx="8763000" cy="5638800"/>
          </a:xfrm>
          <a:prstGeom prst="rect">
            <a:avLst/>
          </a:prstGeom>
          <a:noFill/>
          <a:ln>
            <a:noFill/>
          </a:ln>
        </p:spPr>
        <p:txBody>
          <a:bodyPr anchorCtr="0" anchor="t" bIns="45700" lIns="91425" spcFirstLastPara="1" rIns="91425" wrap="square" tIns="45700">
            <a:normAutofit/>
          </a:bodyPr>
          <a:lstStyle/>
          <a:p>
            <a:pPr indent="-171450" lvl="0" marL="171450" rtl="0" algn="l">
              <a:lnSpc>
                <a:spcPct val="95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As stated before, Layer 4 is the dividing line between inter-computer transactions and intra-computer transactions.  </a:t>
            </a:r>
            <a:endParaRPr/>
          </a:p>
          <a:p>
            <a:pPr indent="-171450" lvl="0" marL="171450" rtl="0" algn="l">
              <a:lnSpc>
                <a:spcPct val="95000"/>
              </a:lnSpc>
              <a:spcBef>
                <a:spcPts val="750"/>
              </a:spcBef>
              <a:spcAft>
                <a:spcPts val="0"/>
              </a:spcAft>
              <a:buClr>
                <a:schemeClr val="dk1"/>
              </a:buClr>
              <a:buSzPts val="2600"/>
              <a:buChar char="•"/>
            </a:pPr>
            <a:r>
              <a:rPr lang="en-US" sz="2600">
                <a:latin typeface="Times New Roman"/>
                <a:ea typeface="Times New Roman"/>
                <a:cs typeface="Times New Roman"/>
                <a:sym typeface="Times New Roman"/>
              </a:rPr>
              <a:t>Layer 4 manages </a:t>
            </a:r>
            <a:r>
              <a:rPr lang="en-US" sz="2600" u="sng">
                <a:latin typeface="Times New Roman"/>
                <a:ea typeface="Times New Roman"/>
                <a:cs typeface="Times New Roman"/>
                <a:sym typeface="Times New Roman"/>
              </a:rPr>
              <a:t>end-to-end verification</a:t>
            </a:r>
            <a:r>
              <a:rPr lang="en-US" sz="2600">
                <a:latin typeface="Times New Roman"/>
                <a:ea typeface="Times New Roman"/>
                <a:cs typeface="Times New Roman"/>
                <a:sym typeface="Times New Roman"/>
              </a:rPr>
              <a:t>.  </a:t>
            </a:r>
            <a:endParaRPr/>
          </a:p>
          <a:p>
            <a:pPr indent="-171450" lvl="1" marL="514350" rtl="0" algn="l">
              <a:lnSpc>
                <a:spcPct val="95000"/>
              </a:lnSpc>
              <a:spcBef>
                <a:spcPts val="375"/>
              </a:spcBef>
              <a:spcAft>
                <a:spcPts val="0"/>
              </a:spcAft>
              <a:buClr>
                <a:schemeClr val="dk1"/>
              </a:buClr>
              <a:buSzPts val="2200"/>
              <a:buChar char="•"/>
            </a:pPr>
            <a:r>
              <a:rPr lang="en-US" sz="2200">
                <a:latin typeface="Times New Roman"/>
                <a:ea typeface="Times New Roman"/>
                <a:cs typeface="Times New Roman"/>
                <a:sym typeface="Times New Roman"/>
              </a:rPr>
              <a:t>The lower layers make a “best effort” but if data is lost so be it. Layer 4 must ensure that the information was received intact.   </a:t>
            </a:r>
            <a:endParaRPr/>
          </a:p>
          <a:p>
            <a:pPr indent="-171450" lvl="0" marL="171450" rtl="0" algn="l">
              <a:lnSpc>
                <a:spcPct val="95000"/>
              </a:lnSpc>
              <a:spcBef>
                <a:spcPts val="750"/>
              </a:spcBef>
              <a:spcAft>
                <a:spcPts val="0"/>
              </a:spcAft>
              <a:buClr>
                <a:schemeClr val="dk1"/>
              </a:buClr>
              <a:buSzPts val="2600"/>
              <a:buChar char="•"/>
            </a:pPr>
            <a:r>
              <a:rPr lang="en-US" sz="2600">
                <a:latin typeface="Times New Roman"/>
                <a:ea typeface="Times New Roman"/>
                <a:cs typeface="Times New Roman"/>
                <a:sym typeface="Times New Roman"/>
              </a:rPr>
              <a:t>It does a higher-order error-checking. </a:t>
            </a:r>
            <a:endParaRPr/>
          </a:p>
          <a:p>
            <a:pPr indent="-171450" lvl="0" marL="171450" rtl="0" algn="l">
              <a:lnSpc>
                <a:spcPct val="95000"/>
              </a:lnSpc>
              <a:spcBef>
                <a:spcPts val="750"/>
              </a:spcBef>
              <a:spcAft>
                <a:spcPts val="0"/>
              </a:spcAft>
              <a:buClr>
                <a:schemeClr val="dk1"/>
              </a:buClr>
              <a:buSzPts val="2600"/>
              <a:buChar char="•"/>
            </a:pPr>
            <a:r>
              <a:rPr lang="en-US" sz="2600">
                <a:latin typeface="Times New Roman"/>
                <a:ea typeface="Times New Roman"/>
                <a:cs typeface="Times New Roman"/>
                <a:sym typeface="Times New Roman"/>
              </a:rPr>
              <a:t>The transfer should be “transparent.”  The higher layers do not know the data came from another computer.   </a:t>
            </a:r>
            <a:endParaRPr/>
          </a:p>
          <a:p>
            <a:pPr indent="-171450" lvl="0" marL="171450" rtl="0" algn="l">
              <a:lnSpc>
                <a:spcPct val="90000"/>
              </a:lnSpc>
              <a:spcBef>
                <a:spcPts val="750"/>
              </a:spcBef>
              <a:spcAft>
                <a:spcPts val="0"/>
              </a:spcAft>
              <a:buClr>
                <a:schemeClr val="dk1"/>
              </a:buClr>
              <a:buSzPts val="2600"/>
              <a:buChar char="•"/>
            </a:pPr>
            <a:r>
              <a:rPr lang="en-US" sz="2600">
                <a:latin typeface="Times New Roman"/>
                <a:ea typeface="Times New Roman"/>
                <a:cs typeface="Times New Roman"/>
                <a:sym typeface="Times New Roman"/>
              </a:rPr>
              <a:t>At a node Layer 3 collects associated packets if one was dropped it may throw them all away. </a:t>
            </a:r>
            <a:endParaRPr/>
          </a:p>
          <a:p>
            <a:pPr indent="-171450" lvl="0" marL="171450" rtl="0" algn="l">
              <a:lnSpc>
                <a:spcPct val="90000"/>
              </a:lnSpc>
              <a:spcBef>
                <a:spcPts val="750"/>
              </a:spcBef>
              <a:spcAft>
                <a:spcPts val="0"/>
              </a:spcAft>
              <a:buClr>
                <a:schemeClr val="dk1"/>
              </a:buClr>
              <a:buSzPts val="2600"/>
              <a:buChar char="•"/>
            </a:pPr>
            <a:r>
              <a:rPr lang="en-US" sz="2600">
                <a:latin typeface="Times New Roman"/>
                <a:ea typeface="Times New Roman"/>
                <a:cs typeface="Times New Roman"/>
                <a:sym typeface="Times New Roman"/>
              </a:rPr>
              <a:t>It is the responsibility of the source’s Layer 4 to look for some acknowledgement that all packets arrived.  If no acknowledgment is received, it should retransmit</a:t>
            </a:r>
            <a:endParaRPr sz="2600">
              <a:latin typeface="Times New Roman"/>
              <a:ea typeface="Times New Roman"/>
              <a:cs typeface="Times New Roman"/>
              <a:sym typeface="Times New Roman"/>
            </a:endParaRPr>
          </a:p>
        </p:txBody>
      </p:sp>
      <p:pic>
        <p:nvPicPr>
          <p:cNvPr descr="download.png" id="1776" name="Google Shape;1776;p14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pic>
        <p:nvPicPr>
          <p:cNvPr id="1781" name="Google Shape;1781;p146"/>
          <p:cNvPicPr preferRelativeResize="0"/>
          <p:nvPr/>
        </p:nvPicPr>
        <p:blipFill rotWithShape="1">
          <a:blip r:embed="rId3">
            <a:alphaModFix/>
          </a:blip>
          <a:srcRect b="0" l="0" r="0" t="0"/>
          <a:stretch/>
        </p:blipFill>
        <p:spPr>
          <a:xfrm>
            <a:off x="352824" y="1052736"/>
            <a:ext cx="8814695" cy="5152429"/>
          </a:xfrm>
          <a:prstGeom prst="rect">
            <a:avLst/>
          </a:prstGeom>
          <a:noFill/>
          <a:ln>
            <a:noFill/>
          </a:ln>
        </p:spPr>
      </p:pic>
      <p:sp>
        <p:nvSpPr>
          <p:cNvPr id="1782" name="Google Shape;1782;p146"/>
          <p:cNvSpPr txBox="1"/>
          <p:nvPr/>
        </p:nvSpPr>
        <p:spPr>
          <a:xfrm>
            <a:off x="395536" y="260648"/>
            <a:ext cx="4572000" cy="329834"/>
          </a:xfrm>
          <a:prstGeom prst="rect">
            <a:avLst/>
          </a:prstGeom>
          <a:noFill/>
          <a:ln>
            <a:noFill/>
          </a:ln>
        </p:spPr>
        <p:txBody>
          <a:bodyPr anchorCtr="0" anchor="t" bIns="45700" lIns="91425" spcFirstLastPara="1" rIns="91425" wrap="square" tIns="45700">
            <a:spAutoFit/>
          </a:bodyPr>
          <a:lstStyle/>
          <a:p>
            <a:pPr indent="0" lvl="0" marL="0" marR="0" rtl="0" algn="just">
              <a:lnSpc>
                <a:spcPct val="55714"/>
              </a:lnSpc>
              <a:spcBef>
                <a:spcPts val="0"/>
              </a:spcBef>
              <a:spcAft>
                <a:spcPts val="0"/>
              </a:spcAft>
              <a:buNone/>
            </a:pPr>
            <a:r>
              <a:rPr b="1" lang="en-US" sz="2800">
                <a:solidFill>
                  <a:srgbClr val="610B4B"/>
                </a:solidFill>
                <a:latin typeface="Times New Roman"/>
                <a:ea typeface="Times New Roman"/>
                <a:cs typeface="Times New Roman"/>
                <a:sym typeface="Times New Roman"/>
              </a:rPr>
              <a:t>Transport Layer</a:t>
            </a:r>
            <a:endParaRPr b="1" sz="2800">
              <a:solidFill>
                <a:srgbClr val="4F81BD"/>
              </a:solidFill>
              <a:latin typeface="Cambria"/>
              <a:ea typeface="Cambria"/>
              <a:cs typeface="Cambria"/>
              <a:sym typeface="Cambria"/>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47"/>
          <p:cNvSpPr txBox="1"/>
          <p:nvPr/>
        </p:nvSpPr>
        <p:spPr>
          <a:xfrm>
            <a:off x="323528" y="494720"/>
            <a:ext cx="7704856" cy="63632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000000"/>
                </a:solidFill>
                <a:latin typeface="Times New Roman"/>
                <a:ea typeface="Times New Roman"/>
                <a:cs typeface="Times New Roman"/>
                <a:sym typeface="Times New Roman"/>
              </a:rPr>
              <a:t>The two protocols used in this layer are:</a:t>
            </a:r>
            <a:endParaRPr sz="2000">
              <a:solidFill>
                <a:schemeClr val="dk1"/>
              </a:solidFill>
              <a:latin typeface="Times New Roman"/>
              <a:ea typeface="Times New Roman"/>
              <a:cs typeface="Times New Roman"/>
              <a:sym typeface="Times New Roman"/>
            </a:endParaRPr>
          </a:p>
          <a:p>
            <a:pPr indent="-342900" lvl="0" marL="342900" marR="0" rtl="0" algn="just">
              <a:spcBef>
                <a:spcPts val="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Transmission Control Protocol</a:t>
            </a:r>
            <a:endParaRPr sz="2000">
              <a:solidFill>
                <a:srgbClr val="000000"/>
              </a:solidFill>
              <a:latin typeface="Calibri"/>
              <a:ea typeface="Calibri"/>
              <a:cs typeface="Calibri"/>
              <a:sym typeface="Calibri"/>
            </a:endParaRPr>
          </a:p>
          <a:p>
            <a:pPr indent="-285750" lvl="1" marL="74295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is a standard protocol that allows the systems to communicate over the internet.</a:t>
            </a:r>
            <a:endParaRPr b="0" i="0" sz="2000" u="none" cap="none" strike="noStrike">
              <a:solidFill>
                <a:srgbClr val="000000"/>
              </a:solidFill>
              <a:latin typeface="Calibri"/>
              <a:ea typeface="Calibri"/>
              <a:cs typeface="Calibri"/>
              <a:sym typeface="Calibri"/>
            </a:endParaRPr>
          </a:p>
          <a:p>
            <a:pPr indent="-285750" lvl="1" marL="74295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establishes and maintains a connection between hosts.</a:t>
            </a:r>
            <a:endParaRPr b="0" i="0" sz="2000" u="none" cap="none" strike="noStrike">
              <a:solidFill>
                <a:srgbClr val="000000"/>
              </a:solidFill>
              <a:latin typeface="Calibri"/>
              <a:ea typeface="Calibri"/>
              <a:cs typeface="Calibri"/>
              <a:sym typeface="Calibri"/>
            </a:endParaRPr>
          </a:p>
          <a:p>
            <a:pPr indent="-285750" lvl="1" marL="74295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When data is sent over the TCP connection, then the TCP protocol divides the data into smaller units known as segments. Each segment travels over the internet using multiple routes, and they arrive in different orders at the destination. The transmission control protocol reorders the packets in the correct order at the receiving end.</a:t>
            </a:r>
            <a:endParaRPr b="0" i="0" sz="2000" u="none" cap="none" strike="noStrike">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000">
                <a:solidFill>
                  <a:srgbClr val="000000"/>
                </a:solidFill>
                <a:latin typeface="Calibri"/>
                <a:ea typeface="Calibri"/>
                <a:cs typeface="Calibri"/>
                <a:sym typeface="Calibri"/>
              </a:rPr>
              <a:t>User Datagram Protocol</a:t>
            </a:r>
            <a:endParaRPr sz="2000">
              <a:solidFill>
                <a:srgbClr val="000000"/>
              </a:solidFill>
              <a:latin typeface="Calibri"/>
              <a:ea typeface="Calibri"/>
              <a:cs typeface="Calibri"/>
              <a:sym typeface="Calibri"/>
            </a:endParaRPr>
          </a:p>
          <a:p>
            <a:pPr indent="-285750" lvl="1" marL="74295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User Datagram Protocol is a transport layer protocol.</a:t>
            </a:r>
            <a:endParaRPr b="0" i="0" sz="2000" u="none" cap="none" strike="noStrike">
              <a:solidFill>
                <a:srgbClr val="000000"/>
              </a:solidFill>
              <a:latin typeface="Calibri"/>
              <a:ea typeface="Calibri"/>
              <a:cs typeface="Calibri"/>
              <a:sym typeface="Calibri"/>
            </a:endParaRPr>
          </a:p>
          <a:p>
            <a:pPr indent="-285750" lvl="1" marL="742950" marR="0" rtl="0" algn="just">
              <a:spcBef>
                <a:spcPts val="1300"/>
              </a:spcBef>
              <a:spcAft>
                <a:spcPts val="0"/>
              </a:spcAft>
              <a:buClr>
                <a:srgbClr val="000000"/>
              </a:buClr>
              <a:buSzPts val="1000"/>
              <a:buFont typeface="Courier New"/>
              <a:buChar char="o"/>
            </a:pPr>
            <a:r>
              <a:rPr b="0" i="0" lang="en-US" sz="2000" u="none" cap="none" strike="noStrike">
                <a:solidFill>
                  <a:srgbClr val="000000"/>
                </a:solidFill>
                <a:latin typeface="Times New Roman"/>
                <a:ea typeface="Times New Roman"/>
                <a:cs typeface="Times New Roman"/>
                <a:sym typeface="Times New Roman"/>
              </a:rPr>
              <a:t>It is an unreliable transport protocol as in this case receiver does not send any acknowledgment when the packet is received, the sender does not wait for any acknowledgment. Therefore, this makes a protocol unreliable.</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48"/>
          <p:cNvSpPr txBox="1"/>
          <p:nvPr/>
        </p:nvSpPr>
        <p:spPr>
          <a:xfrm>
            <a:off x="0" y="620688"/>
            <a:ext cx="8784976" cy="5730223"/>
          </a:xfrm>
          <a:prstGeom prst="rect">
            <a:avLst/>
          </a:prstGeom>
          <a:noFill/>
          <a:ln>
            <a:noFill/>
          </a:ln>
        </p:spPr>
        <p:txBody>
          <a:bodyPr anchorCtr="0" anchor="t" bIns="45700" lIns="91425" spcFirstLastPara="1" rIns="91425" wrap="square" tIns="45700">
            <a:spAutoFit/>
          </a:bodyPr>
          <a:lstStyle/>
          <a:p>
            <a:pPr indent="0" lvl="0" marL="0" marR="0" rtl="0" algn="just">
              <a:lnSpc>
                <a:spcPct val="86666"/>
              </a:lnSpc>
              <a:spcBef>
                <a:spcPts val="0"/>
              </a:spcBef>
              <a:spcAft>
                <a:spcPts val="0"/>
              </a:spcAft>
              <a:buNone/>
            </a:pPr>
            <a:r>
              <a:rPr b="0" lang="en-US" sz="1800">
                <a:solidFill>
                  <a:srgbClr val="610B4B"/>
                </a:solidFill>
                <a:latin typeface="Times New Roman"/>
                <a:ea typeface="Times New Roman"/>
                <a:cs typeface="Times New Roman"/>
                <a:sym typeface="Times New Roman"/>
              </a:rPr>
              <a:t>Functions of Transport Layer:</a:t>
            </a:r>
            <a:endParaRPr b="1" sz="1800">
              <a:solidFill>
                <a:srgbClr val="4F81BD"/>
              </a:solidFill>
              <a:latin typeface="Cambria"/>
              <a:ea typeface="Cambria"/>
              <a:cs typeface="Cambria"/>
              <a:sym typeface="Cambria"/>
            </a:endParaRPr>
          </a:p>
          <a:p>
            <a:pPr indent="-342900" lvl="0" marL="342900" marR="0" rtl="0" algn="just">
              <a:lnSpc>
                <a:spcPct val="87500"/>
              </a:lnSpc>
              <a:spcBef>
                <a:spcPts val="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Service-point addressing:</a:t>
            </a:r>
            <a:r>
              <a:rPr lang="en-US" sz="1800">
                <a:solidFill>
                  <a:srgbClr val="000000"/>
                </a:solidFill>
                <a:latin typeface="Times New Roman"/>
                <a:ea typeface="Times New Roman"/>
                <a:cs typeface="Times New Roman"/>
                <a:sym typeface="Times New Roman"/>
              </a:rPr>
              <a:t> Computers run several programs simultaneously due to this reason, the transmission of data from source to the destination not only from one computer to another computer but also from one process to another process. The transport layer adds the header that contains the address known as a service-point address or port address. The responsibility of the network layer is to transmit the data from one computer to another computer and the responsibility of the transport layer is to transmit the message to the correct process.</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Segmentation and reassembly:</a:t>
            </a:r>
            <a:r>
              <a:rPr lang="en-US" sz="1800">
                <a:solidFill>
                  <a:srgbClr val="000000"/>
                </a:solidFill>
                <a:latin typeface="Times New Roman"/>
                <a:ea typeface="Times New Roman"/>
                <a:cs typeface="Times New Roman"/>
                <a:sym typeface="Times New Roman"/>
              </a:rPr>
              <a:t> When the transport layer receives the message from the upper layer, it divides the message into multiple segments, and each segment is assigned with a sequence number that uniquely identifies each segment. When the message has arrived at the destination, then the transport layer reassembles the message based on their sequence numbers.</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Connection control:</a:t>
            </a:r>
            <a:r>
              <a:rPr lang="en-US" sz="1800">
                <a:solidFill>
                  <a:srgbClr val="000000"/>
                </a:solidFill>
                <a:latin typeface="Times New Roman"/>
                <a:ea typeface="Times New Roman"/>
                <a:cs typeface="Times New Roman"/>
                <a:sym typeface="Times New Roman"/>
              </a:rPr>
              <a:t> Transport layer provides two services Connection-oriented service and connectionless service. A connectionless service treats each segment as an individual packet, and they all travel in different routes to reach the destination. A connection-oriented service makes a connection with the transport layer at the destination machine before delivering the packets. In connection-oriented service, all the packets travel in the single route.</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Flow control:</a:t>
            </a:r>
            <a:r>
              <a:rPr lang="en-US" sz="1800">
                <a:solidFill>
                  <a:srgbClr val="000000"/>
                </a:solidFill>
                <a:latin typeface="Times New Roman"/>
                <a:ea typeface="Times New Roman"/>
                <a:cs typeface="Times New Roman"/>
                <a:sym typeface="Times New Roman"/>
              </a:rPr>
              <a:t> The transport layer also responsible for flow control but it is performed end-to-end rather than across a single link.</a:t>
            </a:r>
            <a:endParaRPr sz="1400">
              <a:solidFill>
                <a:srgbClr val="000000"/>
              </a:solidFill>
              <a:latin typeface="Calibri"/>
              <a:ea typeface="Calibri"/>
              <a:cs typeface="Calibri"/>
              <a:sym typeface="Calibri"/>
            </a:endParaRPr>
          </a:p>
          <a:p>
            <a:pPr indent="-342900" lvl="0" marL="342900" marR="0" rtl="0" algn="just">
              <a:lnSpc>
                <a:spcPct val="87500"/>
              </a:lnSpc>
              <a:spcBef>
                <a:spcPts val="1300"/>
              </a:spcBef>
              <a:spcAft>
                <a:spcPts val="0"/>
              </a:spcAft>
              <a:buClr>
                <a:srgbClr val="000000"/>
              </a:buClr>
              <a:buSzPts val="1000"/>
              <a:buFont typeface="Courier New"/>
              <a:buChar char="o"/>
            </a:pPr>
            <a:r>
              <a:rPr b="1" lang="en-US" sz="1800">
                <a:solidFill>
                  <a:srgbClr val="000000"/>
                </a:solidFill>
                <a:latin typeface="Calibri"/>
                <a:ea typeface="Calibri"/>
                <a:cs typeface="Calibri"/>
                <a:sym typeface="Calibri"/>
              </a:rPr>
              <a:t>Error control:</a:t>
            </a:r>
            <a:r>
              <a:rPr lang="en-US" sz="1800">
                <a:solidFill>
                  <a:srgbClr val="000000"/>
                </a:solidFill>
                <a:latin typeface="Times New Roman"/>
                <a:ea typeface="Times New Roman"/>
                <a:cs typeface="Times New Roman"/>
                <a:sym typeface="Times New Roman"/>
              </a:rPr>
              <a:t> The transport layer is also responsible for Error control. Error control is performed end-to-end rather than across the single link. The sender transport layer ensures that message reach at the destination without any error.</a:t>
            </a:r>
            <a:endParaRPr sz="1400">
              <a:solidFill>
                <a:srgbClr val="000000"/>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pic>
        <p:nvPicPr>
          <p:cNvPr id="1797" name="Google Shape;1797;p149"/>
          <p:cNvPicPr preferRelativeResize="0"/>
          <p:nvPr/>
        </p:nvPicPr>
        <p:blipFill rotWithShape="1">
          <a:blip r:embed="rId3">
            <a:alphaModFix/>
          </a:blip>
          <a:srcRect b="0" l="0" r="0" t="0"/>
          <a:stretch/>
        </p:blipFill>
        <p:spPr>
          <a:xfrm>
            <a:off x="539552" y="1124744"/>
            <a:ext cx="7992888" cy="4611282"/>
          </a:xfrm>
          <a:prstGeom prst="rect">
            <a:avLst/>
          </a:prstGeom>
          <a:noFill/>
          <a:ln>
            <a:noFill/>
          </a:ln>
        </p:spPr>
      </p:pic>
      <p:sp>
        <p:nvSpPr>
          <p:cNvPr id="1798" name="Google Shape;1798;p149"/>
          <p:cNvSpPr txBox="1"/>
          <p:nvPr/>
        </p:nvSpPr>
        <p:spPr>
          <a:xfrm>
            <a:off x="323528" y="116632"/>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0000"/>
                </a:solidFill>
                <a:latin typeface="Calibri"/>
                <a:ea typeface="Calibri"/>
                <a:cs typeface="Calibri"/>
                <a:sym typeface="Calibri"/>
              </a:rPr>
              <a:t>Session Layer</a:t>
            </a:r>
            <a:endParaRPr sz="3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99" name="Google Shape;199;p15"/>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00" name="Google Shape;200;p15"/>
          <p:cNvSpPr txBox="1"/>
          <p:nvPr/>
        </p:nvSpPr>
        <p:spPr>
          <a:xfrm>
            <a:off x="152400" y="1295400"/>
            <a:ext cx="8991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i="0" lang="en-US" sz="2800" u="none" cap="none" strike="noStrike">
                <a:solidFill>
                  <a:schemeClr val="dk1"/>
                </a:solidFill>
                <a:latin typeface="Calibri"/>
                <a:ea typeface="Calibri"/>
                <a:cs typeface="Calibri"/>
                <a:sym typeface="Calibri"/>
              </a:rPr>
              <a:t>Internet</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a:t>
            </a:r>
            <a:r>
              <a:rPr b="1" lang="en-US" sz="2800">
                <a:solidFill>
                  <a:schemeClr val="dk1"/>
                </a:solidFill>
                <a:latin typeface="Calibri"/>
                <a:ea typeface="Calibri"/>
                <a:cs typeface="Calibri"/>
                <a:sym typeface="Calibri"/>
              </a:rPr>
              <a:t>Internet</a:t>
            </a:r>
            <a:r>
              <a:rPr lang="en-US" sz="2800">
                <a:solidFill>
                  <a:schemeClr val="dk1"/>
                </a:solidFill>
                <a:latin typeface="Calibri"/>
                <a:ea typeface="Calibri"/>
                <a:cs typeface="Calibri"/>
                <a:sym typeface="Calibri"/>
              </a:rPr>
              <a:t> is a global system of interconnected computer networks that use the standard Internet protocol suite  (TCP/IP) to link several billion devices worldwide</a:t>
            </a:r>
            <a:endParaRPr/>
          </a:p>
          <a:p>
            <a:pPr indent="0" lvl="0" marL="0" marR="0" rtl="0" algn="l">
              <a:spcBef>
                <a:spcPts val="0"/>
              </a:spcBef>
              <a:spcAft>
                <a:spcPts val="0"/>
              </a:spcAft>
              <a:buNone/>
            </a:pPr>
            <a:r>
              <a:t/>
            </a:r>
            <a:endParaRPr b="1" i="0" sz="2800" u="none" cap="none" strike="noStrike">
              <a:solidFill>
                <a:schemeClr val="dk1"/>
              </a:solidFill>
              <a:latin typeface="Calibri"/>
              <a:ea typeface="Calibri"/>
              <a:cs typeface="Calibri"/>
              <a:sym typeface="Calibri"/>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packet switching of the </a:t>
            </a:r>
            <a:r>
              <a:rPr b="1" lang="en-US" sz="2800">
                <a:solidFill>
                  <a:schemeClr val="dk1"/>
                </a:solidFill>
                <a:latin typeface="Calibri"/>
                <a:ea typeface="Calibri"/>
                <a:cs typeface="Calibri"/>
                <a:sym typeface="Calibri"/>
              </a:rPr>
              <a:t>ARPANET</a:t>
            </a:r>
            <a:r>
              <a:rPr lang="en-US" sz="2800">
                <a:solidFill>
                  <a:schemeClr val="dk1"/>
                </a:solidFill>
                <a:latin typeface="Calibri"/>
                <a:ea typeface="Calibri"/>
                <a:cs typeface="Calibri"/>
                <a:sym typeface="Calibri"/>
              </a:rPr>
              <a:t>, together with </a:t>
            </a:r>
            <a:r>
              <a:rPr b="1" lang="en-US" sz="2800">
                <a:solidFill>
                  <a:schemeClr val="dk1"/>
                </a:solidFill>
                <a:latin typeface="Calibri"/>
                <a:ea typeface="Calibri"/>
                <a:cs typeface="Calibri"/>
                <a:sym typeface="Calibri"/>
              </a:rPr>
              <a:t>TCP/IP</a:t>
            </a:r>
            <a:r>
              <a:rPr lang="en-US" sz="2800">
                <a:solidFill>
                  <a:schemeClr val="dk1"/>
                </a:solidFill>
                <a:latin typeface="Calibri"/>
                <a:ea typeface="Calibri"/>
                <a:cs typeface="Calibri"/>
                <a:sym typeface="Calibri"/>
              </a:rPr>
              <a:t>, would form the </a:t>
            </a:r>
            <a:r>
              <a:rPr b="1" lang="en-US" sz="2800">
                <a:solidFill>
                  <a:schemeClr val="dk1"/>
                </a:solidFill>
                <a:latin typeface="Calibri"/>
                <a:ea typeface="Calibri"/>
                <a:cs typeface="Calibri"/>
                <a:sym typeface="Calibri"/>
              </a:rPr>
              <a:t>backbone</a:t>
            </a:r>
            <a:r>
              <a:rPr lang="en-US" sz="2800">
                <a:solidFill>
                  <a:schemeClr val="dk1"/>
                </a:solidFill>
                <a:latin typeface="Calibri"/>
                <a:ea typeface="Calibri"/>
                <a:cs typeface="Calibri"/>
                <a:sym typeface="Calibri"/>
              </a:rPr>
              <a:t> of how the Internet works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1972:</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ARPAnet is nowconsistent of 15 nodes</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first host-to-host protocol</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NCP (Network Control Protocol) enablesapplications to be written</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First e-mail program</a:t>
            </a:r>
            <a:endParaRPr/>
          </a:p>
          <a:p>
            <a:pPr indent="0" lvl="0" marL="0" marR="0" rtl="0" algn="l">
              <a:spcBef>
                <a:spcPts val="0"/>
              </a:spcBef>
              <a:spcAft>
                <a:spcPts val="0"/>
              </a:spcAft>
              <a:buClr>
                <a:schemeClr val="dk1"/>
              </a:buClr>
              <a:buSzPct val="1000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1000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4" name="Google Shape;1804;p150"/>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lang="en-US">
                <a:solidFill>
                  <a:srgbClr val="FF0000"/>
                </a:solidFill>
                <a:latin typeface="Times New Roman"/>
                <a:ea typeface="Times New Roman"/>
                <a:cs typeface="Times New Roman"/>
                <a:sym typeface="Times New Roman"/>
              </a:rPr>
              <a:t>Session Layer</a:t>
            </a:r>
            <a:endParaRPr/>
          </a:p>
        </p:txBody>
      </p:sp>
      <p:sp>
        <p:nvSpPr>
          <p:cNvPr id="1805" name="Google Shape;1805;p150"/>
          <p:cNvSpPr txBox="1"/>
          <p:nvPr>
            <p:ph idx="1" type="body"/>
          </p:nvPr>
        </p:nvSpPr>
        <p:spPr>
          <a:xfrm>
            <a:off x="539552" y="764704"/>
            <a:ext cx="8763000" cy="151216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It is an agreement between a source and destination to communicate. </a:t>
            </a:r>
            <a:endParaRPr/>
          </a:p>
          <a:p>
            <a:pPr indent="-171450" lvl="0" marL="171450" rtl="0" algn="l">
              <a:lnSpc>
                <a:spcPct val="90000"/>
              </a:lnSpc>
              <a:spcBef>
                <a:spcPts val="750"/>
              </a:spcBef>
              <a:spcAft>
                <a:spcPts val="0"/>
              </a:spcAft>
              <a:buClr>
                <a:schemeClr val="dk1"/>
              </a:buClr>
              <a:buSzPts val="2400"/>
              <a:buChar char="•"/>
            </a:pPr>
            <a:r>
              <a:rPr lang="en-US" sz="2400">
                <a:latin typeface="Times New Roman"/>
                <a:ea typeface="Times New Roman"/>
                <a:cs typeface="Times New Roman"/>
                <a:sym typeface="Times New Roman"/>
              </a:rPr>
              <a:t>This layer establishes, manages and terminates sessions between applications (they could be on the same computer or on different computers).</a:t>
            </a:r>
            <a:endParaRPr sz="2400">
              <a:latin typeface="Times New Roman"/>
              <a:ea typeface="Times New Roman"/>
              <a:cs typeface="Times New Roman"/>
              <a:sym typeface="Times New Roman"/>
            </a:endParaRPr>
          </a:p>
        </p:txBody>
      </p:sp>
      <p:pic>
        <p:nvPicPr>
          <p:cNvPr descr="download.png" id="1806" name="Google Shape;1806;p15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1807" name="Google Shape;1807;p150"/>
          <p:cNvSpPr txBox="1"/>
          <p:nvPr/>
        </p:nvSpPr>
        <p:spPr>
          <a:xfrm>
            <a:off x="179512" y="2564904"/>
            <a:ext cx="8280920" cy="399083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rgbClr val="610B4B"/>
                </a:solidFill>
                <a:latin typeface="Times New Roman"/>
                <a:ea typeface="Times New Roman"/>
                <a:cs typeface="Times New Roman"/>
                <a:sym typeface="Times New Roman"/>
              </a:rPr>
              <a:t>Functions of Session layer:</a:t>
            </a:r>
            <a:endParaRPr b="1" sz="2400">
              <a:solidFill>
                <a:srgbClr val="4F81BD"/>
              </a:solidFill>
              <a:latin typeface="Cambria"/>
              <a:ea typeface="Cambria"/>
              <a:cs typeface="Cambria"/>
              <a:sym typeface="Cambria"/>
            </a:endParaRPr>
          </a:p>
          <a:p>
            <a:pPr indent="-342900" lvl="0" marL="342900" marR="0" rtl="0" algn="just">
              <a:spcBef>
                <a:spcPts val="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Dialog control:</a:t>
            </a:r>
            <a:r>
              <a:rPr lang="en-US" sz="2400">
                <a:solidFill>
                  <a:srgbClr val="000000"/>
                </a:solidFill>
                <a:latin typeface="Times New Roman"/>
                <a:ea typeface="Times New Roman"/>
                <a:cs typeface="Times New Roman"/>
                <a:sym typeface="Times New Roman"/>
              </a:rPr>
              <a:t> Session layer acts as a dialog controller that creates a dialog between two processes or we can say that it allows the communication between two processes which can be either half-duplex or full-duplex.</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Synchronization:</a:t>
            </a:r>
            <a:r>
              <a:rPr lang="en-US" sz="2400">
                <a:solidFill>
                  <a:srgbClr val="000000"/>
                </a:solidFill>
                <a:latin typeface="Times New Roman"/>
                <a:ea typeface="Times New Roman"/>
                <a:cs typeface="Times New Roman"/>
                <a:sym typeface="Times New Roman"/>
              </a:rPr>
              <a:t> Session layer adds some checkpoints when transmitting the data in a sequence. If some error occurs in the middle of the transmission of data, then the transmission will take place again from the checkpoint. This process is known as Synchronization and recovery.</a:t>
            </a:r>
            <a:endParaRPr sz="2400">
              <a:solidFill>
                <a:srgbClr val="000000"/>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pic>
        <p:nvPicPr>
          <p:cNvPr id="1812" name="Google Shape;1812;p151"/>
          <p:cNvPicPr preferRelativeResize="0"/>
          <p:nvPr/>
        </p:nvPicPr>
        <p:blipFill rotWithShape="1">
          <a:blip r:embed="rId3">
            <a:alphaModFix/>
          </a:blip>
          <a:srcRect b="0" l="0" r="0" t="0"/>
          <a:stretch/>
        </p:blipFill>
        <p:spPr>
          <a:xfrm>
            <a:off x="467544" y="1412776"/>
            <a:ext cx="8005303" cy="4464496"/>
          </a:xfrm>
          <a:prstGeom prst="rect">
            <a:avLst/>
          </a:prstGeom>
          <a:noFill/>
          <a:ln>
            <a:noFill/>
          </a:ln>
        </p:spPr>
      </p:pic>
      <p:sp>
        <p:nvSpPr>
          <p:cNvPr id="1813" name="Google Shape;1813;p151"/>
          <p:cNvSpPr txBox="1"/>
          <p:nvPr/>
        </p:nvSpPr>
        <p:spPr>
          <a:xfrm>
            <a:off x="539552" y="548680"/>
            <a:ext cx="4572000" cy="354392"/>
          </a:xfrm>
          <a:prstGeom prst="rect">
            <a:avLst/>
          </a:prstGeom>
          <a:noFill/>
          <a:ln>
            <a:noFill/>
          </a:ln>
        </p:spPr>
        <p:txBody>
          <a:bodyPr anchorCtr="0" anchor="t" bIns="45700" lIns="91425" spcFirstLastPara="1" rIns="91425" wrap="square" tIns="45700">
            <a:spAutoFit/>
          </a:bodyPr>
          <a:lstStyle/>
          <a:p>
            <a:pPr indent="0" lvl="0" marL="0" marR="0" rtl="0" algn="just">
              <a:lnSpc>
                <a:spcPct val="43333"/>
              </a:lnSpc>
              <a:spcBef>
                <a:spcPts val="0"/>
              </a:spcBef>
              <a:spcAft>
                <a:spcPts val="0"/>
              </a:spcAft>
              <a:buNone/>
            </a:pPr>
            <a:r>
              <a:rPr b="0" lang="en-US" sz="3600">
                <a:solidFill>
                  <a:srgbClr val="610B4B"/>
                </a:solidFill>
                <a:latin typeface="Times New Roman"/>
                <a:ea typeface="Times New Roman"/>
                <a:cs typeface="Times New Roman"/>
                <a:sym typeface="Times New Roman"/>
              </a:rPr>
              <a:t>Presentation Layer</a:t>
            </a:r>
            <a:endParaRPr b="1" sz="3600">
              <a:solidFill>
                <a:srgbClr val="4F81BD"/>
              </a:solidFill>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52"/>
          <p:cNvSpPr txBox="1"/>
          <p:nvPr/>
        </p:nvSpPr>
        <p:spPr>
          <a:xfrm>
            <a:off x="323528" y="1556792"/>
            <a:ext cx="8568952" cy="331308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000"/>
              <a:buFont typeface="Courier New"/>
              <a:buChar char="o"/>
            </a:pPr>
            <a:r>
              <a:rPr lang="en-US" sz="2000">
                <a:solidFill>
                  <a:srgbClr val="000000"/>
                </a:solidFill>
                <a:latin typeface="Times New Roman"/>
                <a:ea typeface="Times New Roman"/>
                <a:cs typeface="Times New Roman"/>
                <a:sym typeface="Times New Roman"/>
              </a:rPr>
              <a:t>A Presentation layer is mainly concerned with the syntax and semantics of the information exchanged between the two systems.</a:t>
            </a:r>
            <a:endParaRPr sz="2000">
              <a:solidFill>
                <a:srgbClr val="000000"/>
              </a:solidFill>
              <a:latin typeface="Calibri"/>
              <a:ea typeface="Calibri"/>
              <a:cs typeface="Calibri"/>
              <a:sym typeface="Calibri"/>
            </a:endParaRPr>
          </a:p>
          <a:p>
            <a:pPr indent="-342900" lvl="0" marL="342900" marR="0" rtl="0" algn="just">
              <a:lnSpc>
                <a:spcPct val="150000"/>
              </a:lnSpc>
              <a:spcBef>
                <a:spcPts val="1300"/>
              </a:spcBef>
              <a:spcAft>
                <a:spcPts val="0"/>
              </a:spcAft>
              <a:buClr>
                <a:srgbClr val="000000"/>
              </a:buClr>
              <a:buSzPts val="1000"/>
              <a:buFont typeface="Courier New"/>
              <a:buChar char="o"/>
            </a:pPr>
            <a:r>
              <a:rPr lang="en-US" sz="2000">
                <a:solidFill>
                  <a:srgbClr val="000000"/>
                </a:solidFill>
                <a:latin typeface="Times New Roman"/>
                <a:ea typeface="Times New Roman"/>
                <a:cs typeface="Times New Roman"/>
                <a:sym typeface="Times New Roman"/>
              </a:rPr>
              <a:t>It acts as a data translator for a network.</a:t>
            </a:r>
            <a:endParaRPr sz="2000">
              <a:solidFill>
                <a:srgbClr val="000000"/>
              </a:solidFill>
              <a:latin typeface="Calibri"/>
              <a:ea typeface="Calibri"/>
              <a:cs typeface="Calibri"/>
              <a:sym typeface="Calibri"/>
            </a:endParaRPr>
          </a:p>
          <a:p>
            <a:pPr indent="-342900" lvl="0" marL="342900" marR="0" rtl="0" algn="just">
              <a:lnSpc>
                <a:spcPct val="150000"/>
              </a:lnSpc>
              <a:spcBef>
                <a:spcPts val="1300"/>
              </a:spcBef>
              <a:spcAft>
                <a:spcPts val="0"/>
              </a:spcAft>
              <a:buClr>
                <a:srgbClr val="000000"/>
              </a:buClr>
              <a:buSzPts val="1000"/>
              <a:buFont typeface="Courier New"/>
              <a:buChar char="o"/>
            </a:pPr>
            <a:r>
              <a:rPr lang="en-US" sz="2000">
                <a:solidFill>
                  <a:srgbClr val="000000"/>
                </a:solidFill>
                <a:latin typeface="Times New Roman"/>
                <a:ea typeface="Times New Roman"/>
                <a:cs typeface="Times New Roman"/>
                <a:sym typeface="Times New Roman"/>
              </a:rPr>
              <a:t>This layer is a part of the operating system that converts the data from one presentation format to another format.</a:t>
            </a:r>
            <a:endParaRPr sz="2000">
              <a:solidFill>
                <a:srgbClr val="000000"/>
              </a:solidFill>
              <a:latin typeface="Calibri"/>
              <a:ea typeface="Calibri"/>
              <a:cs typeface="Calibri"/>
              <a:sym typeface="Calibri"/>
            </a:endParaRPr>
          </a:p>
          <a:p>
            <a:pPr indent="-342900" lvl="0" marL="342900" marR="0" rtl="0" algn="just">
              <a:lnSpc>
                <a:spcPct val="150000"/>
              </a:lnSpc>
              <a:spcBef>
                <a:spcPts val="1300"/>
              </a:spcBef>
              <a:spcAft>
                <a:spcPts val="0"/>
              </a:spcAft>
              <a:buClr>
                <a:srgbClr val="000000"/>
              </a:buClr>
              <a:buSzPts val="1000"/>
              <a:buFont typeface="Courier New"/>
              <a:buChar char="o"/>
            </a:pPr>
            <a:r>
              <a:rPr lang="en-US" sz="2000">
                <a:solidFill>
                  <a:srgbClr val="000000"/>
                </a:solidFill>
                <a:latin typeface="Times New Roman"/>
                <a:ea typeface="Times New Roman"/>
                <a:cs typeface="Times New Roman"/>
                <a:sym typeface="Times New Roman"/>
              </a:rPr>
              <a:t>The Presentation layer is also known as the syntax layer.</a:t>
            </a:r>
            <a:endParaRPr sz="2000">
              <a:solidFill>
                <a:srgbClr val="000000"/>
              </a:solidFill>
              <a:latin typeface="Calibri"/>
              <a:ea typeface="Calibri"/>
              <a:cs typeface="Calibri"/>
              <a:sym typeface="Calibri"/>
            </a:endParaRPr>
          </a:p>
        </p:txBody>
      </p:sp>
      <p:sp>
        <p:nvSpPr>
          <p:cNvPr id="1819" name="Google Shape;1819;p152"/>
          <p:cNvSpPr txBox="1"/>
          <p:nvPr/>
        </p:nvSpPr>
        <p:spPr>
          <a:xfrm>
            <a:off x="827584" y="692696"/>
            <a:ext cx="4572000" cy="354392"/>
          </a:xfrm>
          <a:prstGeom prst="rect">
            <a:avLst/>
          </a:prstGeom>
          <a:noFill/>
          <a:ln>
            <a:noFill/>
          </a:ln>
        </p:spPr>
        <p:txBody>
          <a:bodyPr anchorCtr="0" anchor="t" bIns="45700" lIns="91425" spcFirstLastPara="1" rIns="91425" wrap="square" tIns="45700">
            <a:spAutoFit/>
          </a:bodyPr>
          <a:lstStyle/>
          <a:p>
            <a:pPr indent="0" lvl="0" marL="0" marR="0" rtl="0" algn="just">
              <a:lnSpc>
                <a:spcPct val="43333"/>
              </a:lnSpc>
              <a:spcBef>
                <a:spcPts val="0"/>
              </a:spcBef>
              <a:spcAft>
                <a:spcPts val="0"/>
              </a:spcAft>
              <a:buNone/>
            </a:pPr>
            <a:r>
              <a:rPr b="0" lang="en-US" sz="3600">
                <a:solidFill>
                  <a:srgbClr val="610B4B"/>
                </a:solidFill>
                <a:latin typeface="Times New Roman"/>
                <a:ea typeface="Times New Roman"/>
                <a:cs typeface="Times New Roman"/>
                <a:sym typeface="Times New Roman"/>
              </a:rPr>
              <a:t>Presentation Layer</a:t>
            </a:r>
            <a:endParaRPr b="1" sz="3600">
              <a:solidFill>
                <a:srgbClr val="4F81BD"/>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53"/>
          <p:cNvSpPr txBox="1"/>
          <p:nvPr/>
        </p:nvSpPr>
        <p:spPr>
          <a:xfrm>
            <a:off x="0" y="548680"/>
            <a:ext cx="8964488" cy="600420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rgbClr val="610B4B"/>
                </a:solidFill>
                <a:latin typeface="Times New Roman"/>
                <a:ea typeface="Times New Roman"/>
                <a:cs typeface="Times New Roman"/>
                <a:sym typeface="Times New Roman"/>
              </a:rPr>
              <a:t>Functions of Presentation layer:</a:t>
            </a:r>
            <a:endParaRPr b="1" sz="2400">
              <a:solidFill>
                <a:srgbClr val="4F81BD"/>
              </a:solidFill>
              <a:latin typeface="Cambria"/>
              <a:ea typeface="Cambria"/>
              <a:cs typeface="Cambria"/>
              <a:sym typeface="Cambria"/>
            </a:endParaRPr>
          </a:p>
          <a:p>
            <a:pPr indent="-342900" lvl="0" marL="342900" marR="0" rtl="0" algn="just">
              <a:spcBef>
                <a:spcPts val="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Translation:</a:t>
            </a:r>
            <a:r>
              <a:rPr lang="en-US" sz="2400">
                <a:solidFill>
                  <a:srgbClr val="000000"/>
                </a:solidFill>
                <a:latin typeface="Times New Roman"/>
                <a:ea typeface="Times New Roman"/>
                <a:cs typeface="Times New Roman"/>
                <a:sym typeface="Times New Roman"/>
              </a:rPr>
              <a:t> The processes in two systems exchange the information in the form of character strings, numbers and so on. Different computers use different encoding methods, the presentation layer handles the interoperability between the different encoding methods. It converts the data from sender-dependent format into a common format and changes the common format into receiver-dependent format at the receiving end.</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Encryption:</a:t>
            </a:r>
            <a:r>
              <a:rPr lang="en-US" sz="2400">
                <a:solidFill>
                  <a:srgbClr val="000000"/>
                </a:solidFill>
                <a:latin typeface="Times New Roman"/>
                <a:ea typeface="Times New Roman"/>
                <a:cs typeface="Times New Roman"/>
                <a:sym typeface="Times New Roman"/>
              </a:rPr>
              <a:t> Encryption is needed to maintain privacy. Encryption is a process of converting the sender-transmitted information into another form and sends the resulting message over the network.</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Compression:</a:t>
            </a:r>
            <a:r>
              <a:rPr lang="en-US" sz="2400">
                <a:solidFill>
                  <a:srgbClr val="000000"/>
                </a:solidFill>
                <a:latin typeface="Times New Roman"/>
                <a:ea typeface="Times New Roman"/>
                <a:cs typeface="Times New Roman"/>
                <a:sym typeface="Times New Roman"/>
              </a:rPr>
              <a:t> Data compression is a process of compressing the data, i.e., it reduces the number of bits to be transmitted. Data compression is very important in multimedia such as text, audio, video.</a:t>
            </a:r>
            <a:endParaRPr sz="2400">
              <a:solidFill>
                <a:srgbClr val="000000"/>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0" name="Google Shape;1830;p154"/>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lang="en-US" sz="3200">
                <a:solidFill>
                  <a:srgbClr val="FF0000"/>
                </a:solidFill>
                <a:highlight>
                  <a:srgbClr val="FFFF00"/>
                </a:highlight>
              </a:rPr>
              <a:t>Application Layer</a:t>
            </a:r>
            <a:endParaRPr/>
          </a:p>
        </p:txBody>
      </p:sp>
      <p:pic>
        <p:nvPicPr>
          <p:cNvPr descr="download.png" id="1831" name="Google Shape;1831;p15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832" name="Google Shape;1832;p154"/>
          <p:cNvPicPr preferRelativeResize="0"/>
          <p:nvPr/>
        </p:nvPicPr>
        <p:blipFill rotWithShape="1">
          <a:blip r:embed="rId4">
            <a:alphaModFix/>
          </a:blip>
          <a:srcRect b="0" l="0" r="0" t="0"/>
          <a:stretch/>
        </p:blipFill>
        <p:spPr>
          <a:xfrm>
            <a:off x="323528" y="1412776"/>
            <a:ext cx="8671693" cy="513723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55"/>
          <p:cNvSpPr txBox="1"/>
          <p:nvPr/>
        </p:nvSpPr>
        <p:spPr>
          <a:xfrm>
            <a:off x="107504" y="1268760"/>
            <a:ext cx="8568952" cy="403956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1000"/>
              <a:buFont typeface="Courier New"/>
              <a:buChar char="o"/>
            </a:pPr>
            <a:r>
              <a:rPr lang="en-US" sz="2800">
                <a:solidFill>
                  <a:srgbClr val="000000"/>
                </a:solidFill>
                <a:latin typeface="Times New Roman"/>
                <a:ea typeface="Times New Roman"/>
                <a:cs typeface="Times New Roman"/>
                <a:sym typeface="Times New Roman"/>
              </a:rPr>
              <a:t>An application layer serves as a window for users and application processes to access network service.</a:t>
            </a:r>
            <a:endParaRPr sz="28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800">
                <a:solidFill>
                  <a:srgbClr val="000000"/>
                </a:solidFill>
                <a:latin typeface="Times New Roman"/>
                <a:ea typeface="Times New Roman"/>
                <a:cs typeface="Times New Roman"/>
                <a:sym typeface="Times New Roman"/>
              </a:rPr>
              <a:t>It handles issues such as network transparency, resource allocation, etc.</a:t>
            </a:r>
            <a:endParaRPr sz="28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800">
                <a:solidFill>
                  <a:srgbClr val="000000"/>
                </a:solidFill>
                <a:latin typeface="Times New Roman"/>
                <a:ea typeface="Times New Roman"/>
                <a:cs typeface="Times New Roman"/>
                <a:sym typeface="Times New Roman"/>
              </a:rPr>
              <a:t>An application layer is not an application, but it performs the application layer functions.</a:t>
            </a:r>
            <a:endParaRPr sz="28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800">
                <a:solidFill>
                  <a:srgbClr val="000000"/>
                </a:solidFill>
                <a:latin typeface="Times New Roman"/>
                <a:ea typeface="Times New Roman"/>
                <a:cs typeface="Times New Roman"/>
                <a:sym typeface="Times New Roman"/>
              </a:rPr>
              <a:t>This layer provides the network services to the end-users.</a:t>
            </a:r>
            <a:endParaRPr sz="2800">
              <a:solidFill>
                <a:srgbClr val="000000"/>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56"/>
          <p:cNvSpPr txBox="1"/>
          <p:nvPr/>
        </p:nvSpPr>
        <p:spPr>
          <a:xfrm>
            <a:off x="323528" y="1124744"/>
            <a:ext cx="7776864" cy="415754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rgbClr val="610B4B"/>
                </a:solidFill>
                <a:latin typeface="Times New Roman"/>
                <a:ea typeface="Times New Roman"/>
                <a:cs typeface="Times New Roman"/>
                <a:sym typeface="Times New Roman"/>
              </a:rPr>
              <a:t>Functions of Application layer:</a:t>
            </a:r>
            <a:endParaRPr b="1" sz="2400">
              <a:solidFill>
                <a:srgbClr val="4F81BD"/>
              </a:solidFill>
              <a:latin typeface="Cambria"/>
              <a:ea typeface="Cambria"/>
              <a:cs typeface="Cambria"/>
              <a:sym typeface="Cambria"/>
            </a:endParaRPr>
          </a:p>
          <a:p>
            <a:pPr indent="-342900" lvl="0" marL="342900" marR="0" rtl="0" algn="just">
              <a:spcBef>
                <a:spcPts val="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File transfer, access, and management (FTAM):</a:t>
            </a:r>
            <a:r>
              <a:rPr lang="en-US" sz="2400">
                <a:solidFill>
                  <a:srgbClr val="000000"/>
                </a:solidFill>
                <a:latin typeface="Times New Roman"/>
                <a:ea typeface="Times New Roman"/>
                <a:cs typeface="Times New Roman"/>
                <a:sym typeface="Times New Roman"/>
              </a:rPr>
              <a:t> An application layer allows a user to access the files in a remote computer, to retrieve the files from a computer and to manage the files in a remote computer.</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b="1" lang="en-US" sz="2400">
                <a:solidFill>
                  <a:srgbClr val="000000"/>
                </a:solidFill>
                <a:latin typeface="Calibri"/>
                <a:ea typeface="Calibri"/>
                <a:cs typeface="Calibri"/>
                <a:sym typeface="Calibri"/>
              </a:rPr>
              <a:t>Mail services:</a:t>
            </a:r>
            <a:r>
              <a:rPr lang="en-US" sz="2400">
                <a:solidFill>
                  <a:srgbClr val="000000"/>
                </a:solidFill>
                <a:latin typeface="Times New Roman"/>
                <a:ea typeface="Times New Roman"/>
                <a:cs typeface="Times New Roman"/>
                <a:sym typeface="Times New Roman"/>
              </a:rPr>
              <a:t> An application layer provides the facility for email forwarding and storage.</a:t>
            </a:r>
            <a:endParaRPr sz="2400">
              <a:solidFill>
                <a:srgbClr val="000000"/>
              </a:solidFill>
              <a:latin typeface="Calibri"/>
              <a:ea typeface="Calibri"/>
              <a:cs typeface="Calibri"/>
              <a:sym typeface="Calibri"/>
            </a:endParaRPr>
          </a:p>
          <a:p>
            <a:pPr indent="-342900" lvl="0" marL="342900" marR="0" rtl="0" algn="just">
              <a:spcBef>
                <a:spcPts val="1300"/>
              </a:spcBef>
              <a:spcAft>
                <a:spcPts val="0"/>
              </a:spcAft>
              <a:buClr>
                <a:srgbClr val="000000"/>
              </a:buClr>
              <a:buSzPts val="1000"/>
              <a:buFont typeface="Courier New"/>
              <a:buChar char="o"/>
            </a:pPr>
            <a:r>
              <a:rPr lang="en-US" sz="2400">
                <a:solidFill>
                  <a:srgbClr val="000000"/>
                </a:solidFill>
                <a:latin typeface="Times New Roman"/>
                <a:ea typeface="Times New Roman"/>
                <a:cs typeface="Times New Roman"/>
                <a:sym typeface="Times New Roman"/>
              </a:rPr>
              <a:t>Directory services: An application provides the distributed database sources and is used to provide that global information about various objects.</a:t>
            </a:r>
            <a:endParaRPr sz="2400">
              <a:solidFill>
                <a:srgbClr val="000000"/>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pic>
        <p:nvPicPr>
          <p:cNvPr id="1847" name="Google Shape;1847;p157"/>
          <p:cNvPicPr preferRelativeResize="0"/>
          <p:nvPr/>
        </p:nvPicPr>
        <p:blipFill rotWithShape="1">
          <a:blip r:embed="rId3">
            <a:alphaModFix/>
          </a:blip>
          <a:srcRect b="0" l="0" r="0" t="0"/>
          <a:stretch/>
        </p:blipFill>
        <p:spPr>
          <a:xfrm>
            <a:off x="0" y="1484784"/>
            <a:ext cx="9144000" cy="459253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58"/>
          <p:cNvSpPr txBox="1"/>
          <p:nvPr/>
        </p:nvSpPr>
        <p:spPr>
          <a:xfrm>
            <a:off x="539552" y="1700808"/>
            <a:ext cx="7886700" cy="29715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1853" name="Google Shape;1853;p158"/>
          <p:cNvSpPr txBox="1"/>
          <p:nvPr/>
        </p:nvSpPr>
        <p:spPr>
          <a:xfrm>
            <a:off x="1763688" y="404664"/>
            <a:ext cx="5112568" cy="70173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Hypertext Transfer Protocol 	–HTTP</a:t>
            </a:r>
            <a:endParaRPr/>
          </a:p>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File Transfer Protocol		- FTP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Simple Network Management Protocol - SNMP</a:t>
            </a:r>
            <a:endParaRPr b="1" sz="18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Domain Name System 		- DNS</a:t>
            </a:r>
            <a:br>
              <a:rPr b="1" i="0" lang="en-US" sz="1800" u="sng" strike="noStrike">
                <a:solidFill>
                  <a:srgbClr val="C00000"/>
                </a:solidFill>
                <a:latin typeface="Times New Roman"/>
                <a:ea typeface="Times New Roman"/>
                <a:cs typeface="Times New Roman"/>
                <a:sym typeface="Times New Roman"/>
                <a:hlinkClick r:id="rId3">
                  <a:extLst>
                    <a:ext uri="{A12FA001-AC4F-418D-AE19-62706E023703}">
                      <ahyp:hlinkClr val="tx"/>
                    </a:ext>
                  </a:extLst>
                </a:hlinkClick>
              </a:rPr>
            </a:br>
            <a:r>
              <a:rPr b="1" i="0" lang="en-US" sz="1800">
                <a:solidFill>
                  <a:srgbClr val="C00000"/>
                </a:solidFill>
                <a:latin typeface="Times New Roman"/>
                <a:ea typeface="Times New Roman"/>
                <a:cs typeface="Times New Roman"/>
                <a:sym typeface="Times New Roman"/>
              </a:rPr>
              <a:t>Teletype Network Protocol		- TELNET</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Simple Mail Transfer Protocol	 – SMTP </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Dynamic Host Configuration Protocol - DHCP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secure sockets layer		-_SSL</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Transport Layer Security		 – TLS</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Point-to-Point Tunneling Protocol      - PPTP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Session Initiation Protocol</a:t>
            </a:r>
            <a:r>
              <a:rPr b="1" lang="en-US" sz="1800">
                <a:solidFill>
                  <a:srgbClr val="C00000"/>
                </a:solidFill>
                <a:latin typeface="Times New Roman"/>
                <a:ea typeface="Times New Roman"/>
                <a:cs typeface="Times New Roman"/>
                <a:sym typeface="Times New Roman"/>
              </a:rPr>
              <a:t>  		- SIP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Session Announcement Protocol 	 - SAP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Network Basic Input/Output System- NETBIOS</a:t>
            </a:r>
            <a:endParaRPr/>
          </a:p>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Transmission Control Protocol	- TCP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User Datagram Protocol		- UDP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Internet Control Message Protocol -  ICMP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interior gateway protocol		 - IGP</a:t>
            </a:r>
            <a:endParaRPr b="1" sz="18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Exterior Gateway Protocol 		- EGP</a:t>
            </a:r>
            <a:endParaRPr b="1" i="0" sz="18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Asynchronous Transfer Mode	 - ATM</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Serial Line Internet Protocol	- SLIP</a:t>
            </a:r>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Universal Serial Bus (USB) 		- USB</a:t>
            </a:r>
            <a:endParaRPr b="1" sz="18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Point to point Protocol		- PPP</a:t>
            </a:r>
            <a:endParaRPr/>
          </a:p>
          <a:p>
            <a:pPr indent="0" lvl="0" marL="0" marR="0" rtl="0" algn="l">
              <a:spcBef>
                <a:spcPts val="0"/>
              </a:spcBef>
              <a:spcAft>
                <a:spcPts val="0"/>
              </a:spcAft>
              <a:buNone/>
            </a:pPr>
            <a:r>
              <a:t/>
            </a:r>
            <a:endParaRPr b="1" i="0" sz="18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a:solidFill>
                  <a:srgbClr val="C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t/>
            </a:r>
            <a:endParaRPr b="1" sz="1800">
              <a:solidFill>
                <a:srgbClr val="C00000"/>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9" name="Google Shape;1859;p159"/>
          <p:cNvSpPr txBox="1"/>
          <p:nvPr>
            <p:ph type="title"/>
          </p:nvPr>
        </p:nvSpPr>
        <p:spPr>
          <a:xfrm>
            <a:off x="457200" y="274638"/>
            <a:ext cx="6096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Session 6</a:t>
            </a:r>
            <a:endParaRPr/>
          </a:p>
        </p:txBody>
      </p:sp>
      <p:sp>
        <p:nvSpPr>
          <p:cNvPr id="1860" name="Google Shape;1860;p159"/>
          <p:cNvSpPr txBox="1"/>
          <p:nvPr>
            <p:ph idx="1" type="body"/>
          </p:nvPr>
        </p:nvSpPr>
        <p:spPr>
          <a:xfrm>
            <a:off x="628650" y="1825625"/>
            <a:ext cx="7886700" cy="2971527"/>
          </a:xfrm>
          <a:prstGeom prst="rect">
            <a:avLst/>
          </a:prstGeom>
          <a:noFill/>
          <a:ln>
            <a:noFill/>
          </a:ln>
        </p:spPr>
        <p:txBody>
          <a:bodyPr anchorCtr="0" anchor="t" bIns="45700" lIns="91425" spcFirstLastPara="1" rIns="91425" wrap="square" tIns="45700">
            <a:noAutofit/>
          </a:bodyPr>
          <a:lstStyle/>
          <a:p>
            <a:pPr indent="-203200" lvl="0" marL="171450" rtl="0" algn="l">
              <a:lnSpc>
                <a:spcPct val="90000"/>
              </a:lnSpc>
              <a:spcBef>
                <a:spcPts val="0"/>
              </a:spcBef>
              <a:spcAft>
                <a:spcPts val="0"/>
              </a:spcAft>
              <a:buClr>
                <a:srgbClr val="0070C0"/>
              </a:buClr>
              <a:buSzPts val="3200"/>
              <a:buChar char="•"/>
            </a:pPr>
            <a:r>
              <a:rPr b="1" lang="en-US" sz="3200">
                <a:solidFill>
                  <a:srgbClr val="0070C0"/>
                </a:solidFill>
              </a:rPr>
              <a:t>TCP/IP  Protocol suite </a:t>
            </a:r>
            <a:endParaRPr/>
          </a:p>
          <a:p>
            <a:pPr indent="-203200" lvl="0" marL="171450" rtl="0" algn="l">
              <a:lnSpc>
                <a:spcPct val="90000"/>
              </a:lnSpc>
              <a:spcBef>
                <a:spcPts val="750"/>
              </a:spcBef>
              <a:spcAft>
                <a:spcPts val="0"/>
              </a:spcAft>
              <a:buClr>
                <a:srgbClr val="0070C0"/>
              </a:buClr>
              <a:buSzPts val="3200"/>
              <a:buChar char="•"/>
            </a:pPr>
            <a:r>
              <a:rPr b="1" lang="en-US" sz="3200">
                <a:solidFill>
                  <a:srgbClr val="0070C0"/>
                </a:solidFill>
              </a:rPr>
              <a:t>Comparison between OSI and TCP</a:t>
            </a:r>
            <a:endParaRPr/>
          </a:p>
          <a:p>
            <a:pPr indent="-203200" lvl="0" marL="171450" rtl="0" algn="l">
              <a:lnSpc>
                <a:spcPct val="90000"/>
              </a:lnSpc>
              <a:spcBef>
                <a:spcPts val="750"/>
              </a:spcBef>
              <a:spcAft>
                <a:spcPts val="0"/>
              </a:spcAft>
              <a:buClr>
                <a:srgbClr val="0070C0"/>
              </a:buClr>
              <a:buSzPts val="3200"/>
              <a:buChar char="•"/>
            </a:pPr>
            <a:r>
              <a:rPr b="1" lang="en-US" sz="3200">
                <a:solidFill>
                  <a:srgbClr val="0070C0"/>
                </a:solidFill>
              </a:rPr>
              <a:t>Introduction to link layer protocols.- Noiseless  Channel and Noisy Channel</a:t>
            </a:r>
            <a:endParaRPr/>
          </a:p>
          <a:p>
            <a:pPr indent="-203200" lvl="0" marL="171450" rtl="0" algn="l">
              <a:lnSpc>
                <a:spcPct val="90000"/>
              </a:lnSpc>
              <a:spcBef>
                <a:spcPts val="750"/>
              </a:spcBef>
              <a:spcAft>
                <a:spcPts val="0"/>
              </a:spcAft>
              <a:buClr>
                <a:srgbClr val="0070C0"/>
              </a:buClr>
              <a:buSzPts val="3200"/>
              <a:buChar char="•"/>
            </a:pPr>
            <a:r>
              <a:rPr b="1" lang="en-US" sz="3200">
                <a:solidFill>
                  <a:srgbClr val="0070C0"/>
                </a:solidFill>
              </a:rPr>
              <a:t>Addressing</a:t>
            </a:r>
            <a:endParaRPr sz="3200"/>
          </a:p>
        </p:txBody>
      </p:sp>
      <p:pic>
        <p:nvPicPr>
          <p:cNvPr descr="download.png" id="1861" name="Google Shape;1861;p15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206" name="Google Shape;206;p16"/>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07" name="Google Shape;207;p16"/>
          <p:cNvSpPr txBox="1"/>
          <p:nvPr/>
        </p:nvSpPr>
        <p:spPr>
          <a:xfrm>
            <a:off x="152400" y="1295400"/>
            <a:ext cx="8991600" cy="5181600"/>
          </a:xfrm>
          <a:prstGeom prst="rect">
            <a:avLst/>
          </a:prstGeom>
          <a:noFill/>
          <a:ln>
            <a:noFill/>
          </a:ln>
        </p:spPr>
        <p:txBody>
          <a:bodyPr anchorCtr="0" anchor="t" bIns="45700" lIns="91425" spcFirstLastPara="1" rIns="91425" wrap="square" tIns="45700">
            <a:normAutofit lnSpcReduction="10000"/>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ALOHAnet</a:t>
            </a:r>
            <a:endParaRPr sz="2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Enabling communication over microwaves between the Hawaiian Islands.</a:t>
            </a:r>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NSFNET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Connection to supercomputing centers</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56kbps backbone, later 1,5Mbps and serving as the linkingbackbonebetween regional networks</a:t>
            </a:r>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CSNET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Linking researchers without access to the ARPAnet</a:t>
            </a:r>
            <a:endParaRPr b="0" i="0" sz="2800" u="none" cap="none" strike="noStrike">
              <a:solidFill>
                <a:srgbClr val="000000"/>
              </a:solidFill>
              <a:latin typeface="Calibri"/>
              <a:ea typeface="Calibri"/>
              <a:cs typeface="Calibri"/>
              <a:sym typeface="Calibri"/>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BITNET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University e-mail and file sharing</a:t>
            </a:r>
            <a:endParaRPr b="0" i="0" sz="2800" u="none" cap="none" strike="noStrike">
              <a:solidFill>
                <a:srgbClr val="000000"/>
              </a:solidFill>
              <a:latin typeface="Calibri"/>
              <a:ea typeface="Calibri"/>
              <a:cs typeface="Calibri"/>
              <a:sym typeface="Calibri"/>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TCP/IP replacing NCP as the standard hostprotocol for ARPAnet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ownload.png" id="1867" name="Google Shape;1867;p16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868" name="Google Shape;1868;p160"/>
          <p:cNvPicPr preferRelativeResize="0"/>
          <p:nvPr/>
        </p:nvPicPr>
        <p:blipFill rotWithShape="1">
          <a:blip r:embed="rId4">
            <a:alphaModFix/>
          </a:blip>
          <a:srcRect b="0" l="0" r="0" t="0"/>
          <a:stretch/>
        </p:blipFill>
        <p:spPr>
          <a:xfrm>
            <a:off x="251520" y="920873"/>
            <a:ext cx="8532440" cy="593712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4" name="Google Shape;1874;p161"/>
          <p:cNvSpPr txBox="1"/>
          <p:nvPr>
            <p:ph type="title"/>
          </p:nvPr>
        </p:nvSpPr>
        <p:spPr>
          <a:xfrm>
            <a:off x="323528" y="476672"/>
            <a:ext cx="5943600" cy="8683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Times New Roman"/>
              <a:buNone/>
            </a:pPr>
            <a:r>
              <a:rPr b="1" lang="en-US">
                <a:solidFill>
                  <a:srgbClr val="C00000"/>
                </a:solidFill>
                <a:latin typeface="Times New Roman"/>
                <a:ea typeface="Times New Roman"/>
                <a:cs typeface="Times New Roman"/>
                <a:sym typeface="Times New Roman"/>
              </a:rPr>
              <a:t>TCP/IP Protocol Suite</a:t>
            </a:r>
            <a:endParaRPr/>
          </a:p>
        </p:txBody>
      </p:sp>
      <p:sp>
        <p:nvSpPr>
          <p:cNvPr id="1875" name="Google Shape;1875;p161"/>
          <p:cNvSpPr txBox="1"/>
          <p:nvPr>
            <p:ph idx="1" type="body"/>
          </p:nvPr>
        </p:nvSpPr>
        <p:spPr>
          <a:xfrm>
            <a:off x="457200" y="1628800"/>
            <a:ext cx="8229600" cy="4848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b="1" lang="en-US" sz="2400">
                <a:latin typeface="Times New Roman"/>
                <a:ea typeface="Times New Roman"/>
                <a:cs typeface="Times New Roman"/>
                <a:sym typeface="Times New Roman"/>
              </a:rPr>
              <a:t>Four layer Network Interface</a:t>
            </a:r>
            <a:endParaRPr b="1" sz="2400"/>
          </a:p>
        </p:txBody>
      </p:sp>
      <p:pic>
        <p:nvPicPr>
          <p:cNvPr descr="download.png" id="1876" name="Google Shape;1876;p16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877" name="Google Shape;1877;p161"/>
          <p:cNvPicPr preferRelativeResize="0"/>
          <p:nvPr/>
        </p:nvPicPr>
        <p:blipFill rotWithShape="1">
          <a:blip r:embed="rId4">
            <a:alphaModFix/>
          </a:blip>
          <a:srcRect b="0" l="0" r="0" t="0"/>
          <a:stretch/>
        </p:blipFill>
        <p:spPr>
          <a:xfrm>
            <a:off x="5148064" y="1052736"/>
            <a:ext cx="3456384" cy="55330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3" name="Google Shape;1883;p162"/>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Times New Roman"/>
              <a:buNone/>
            </a:pPr>
            <a:r>
              <a:rPr b="1" lang="en-US">
                <a:solidFill>
                  <a:srgbClr val="C00000"/>
                </a:solidFill>
                <a:latin typeface="Times New Roman"/>
                <a:ea typeface="Times New Roman"/>
                <a:cs typeface="Times New Roman"/>
                <a:sym typeface="Times New Roman"/>
              </a:rPr>
              <a:t>TCP/IP Protocol Suite</a:t>
            </a:r>
            <a:endParaRPr/>
          </a:p>
        </p:txBody>
      </p:sp>
      <p:sp>
        <p:nvSpPr>
          <p:cNvPr id="1884" name="Google Shape;1884;p162"/>
          <p:cNvSpPr txBox="1"/>
          <p:nvPr>
            <p:ph idx="1" type="body"/>
          </p:nvPr>
        </p:nvSpPr>
        <p:spPr>
          <a:xfrm>
            <a:off x="611560" y="1745831"/>
            <a:ext cx="8350250" cy="3555377"/>
          </a:xfrm>
          <a:prstGeom prst="rect">
            <a:avLst/>
          </a:prstGeom>
          <a:noFill/>
          <a:ln>
            <a:noFill/>
          </a:ln>
        </p:spPr>
        <p:txBody>
          <a:bodyPr anchorCtr="0" anchor="t" bIns="45700" lIns="91425" spcFirstLastPara="1" rIns="91425" wrap="square" tIns="45700">
            <a:noAutofit/>
          </a:bodyPr>
          <a:lstStyle/>
          <a:p>
            <a:pPr indent="-203200" lvl="0" marL="171450" rtl="0" algn="l">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The  Layers used in the TCP/IP protocol</a:t>
            </a:r>
            <a:endParaRPr/>
          </a:p>
          <a:p>
            <a:pPr indent="-203200" lvl="1" marL="5143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Application layer</a:t>
            </a:r>
            <a:endParaRPr/>
          </a:p>
          <a:p>
            <a:pPr indent="-203200" lvl="1" marL="5143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Transport (host to host / end to end) layer</a:t>
            </a:r>
            <a:endParaRPr/>
          </a:p>
          <a:p>
            <a:pPr indent="-203200" lvl="1" marL="5143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Internet layer</a:t>
            </a:r>
            <a:endParaRPr/>
          </a:p>
          <a:p>
            <a:pPr indent="-203200" lvl="1" marL="5143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Network  Interface </a:t>
            </a:r>
            <a:endParaRPr/>
          </a:p>
          <a:p>
            <a:pPr indent="-203200" lvl="8" marL="29146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Network access layer</a:t>
            </a:r>
            <a:endParaRPr/>
          </a:p>
          <a:p>
            <a:pPr indent="-203200" lvl="8" marL="29146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Physical layer</a:t>
            </a:r>
            <a:endParaRPr/>
          </a:p>
          <a:p>
            <a:pPr indent="0" lvl="1" marL="342900" rtl="0" algn="l">
              <a:lnSpc>
                <a:spcPct val="90000"/>
              </a:lnSpc>
              <a:spcBef>
                <a:spcPts val="375"/>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descr="download.png" id="1885" name="Google Shape;1885;p16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1" name="Google Shape;1891;p163"/>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Times New Roman"/>
              <a:buNone/>
            </a:pPr>
            <a:r>
              <a:rPr b="1" lang="en-US">
                <a:solidFill>
                  <a:srgbClr val="C00000"/>
                </a:solidFill>
                <a:latin typeface="Times New Roman"/>
                <a:ea typeface="Times New Roman"/>
                <a:cs typeface="Times New Roman"/>
                <a:sym typeface="Times New Roman"/>
              </a:rPr>
              <a:t>Application Layer</a:t>
            </a:r>
            <a:endParaRPr/>
          </a:p>
        </p:txBody>
      </p:sp>
      <p:pic>
        <p:nvPicPr>
          <p:cNvPr descr="download.png" id="1892" name="Google Shape;1892;p16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893" name="Google Shape;1893;p163"/>
          <p:cNvPicPr preferRelativeResize="0"/>
          <p:nvPr/>
        </p:nvPicPr>
        <p:blipFill rotWithShape="1">
          <a:blip r:embed="rId4">
            <a:alphaModFix/>
          </a:blip>
          <a:srcRect b="0" l="0" r="0" t="0"/>
          <a:stretch/>
        </p:blipFill>
        <p:spPr>
          <a:xfrm>
            <a:off x="395536" y="1124744"/>
            <a:ext cx="8316416" cy="50849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p164"/>
          <p:cNvPicPr preferRelativeResize="0"/>
          <p:nvPr/>
        </p:nvPicPr>
        <p:blipFill rotWithShape="1">
          <a:blip r:embed="rId3">
            <a:alphaModFix/>
          </a:blip>
          <a:srcRect b="0" l="0" r="0" t="0"/>
          <a:stretch/>
        </p:blipFill>
        <p:spPr>
          <a:xfrm>
            <a:off x="179512" y="1412776"/>
            <a:ext cx="8748464" cy="4985032"/>
          </a:xfrm>
          <a:prstGeom prst="rect">
            <a:avLst/>
          </a:prstGeom>
          <a:noFill/>
          <a:ln>
            <a:noFill/>
          </a:ln>
        </p:spPr>
      </p:pic>
      <p:sp>
        <p:nvSpPr>
          <p:cNvPr id="1899" name="Google Shape;1899;p164"/>
          <p:cNvSpPr txBox="1"/>
          <p:nvPr/>
        </p:nvSpPr>
        <p:spPr>
          <a:xfrm>
            <a:off x="251520" y="620688"/>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C00000"/>
                </a:solidFill>
                <a:latin typeface="Times New Roman"/>
                <a:ea typeface="Times New Roman"/>
                <a:cs typeface="Times New Roman"/>
                <a:sym typeface="Times New Roman"/>
              </a:rPr>
              <a:t>Application Layer</a:t>
            </a:r>
            <a:endParaRPr sz="3600">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5" name="Google Shape;1905;p165"/>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Transport Layer</a:t>
            </a:r>
            <a:endParaRPr/>
          </a:p>
        </p:txBody>
      </p:sp>
      <p:pic>
        <p:nvPicPr>
          <p:cNvPr descr="download.png" id="1906" name="Google Shape;1906;p16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907" name="Google Shape;1907;p165"/>
          <p:cNvPicPr preferRelativeResize="0"/>
          <p:nvPr/>
        </p:nvPicPr>
        <p:blipFill rotWithShape="1">
          <a:blip r:embed="rId4">
            <a:alphaModFix/>
          </a:blip>
          <a:srcRect b="0" l="0" r="0" t="0"/>
          <a:stretch/>
        </p:blipFill>
        <p:spPr>
          <a:xfrm>
            <a:off x="0" y="1284610"/>
            <a:ext cx="9144000" cy="428877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pic>
        <p:nvPicPr>
          <p:cNvPr id="1912" name="Google Shape;1912;p166"/>
          <p:cNvPicPr preferRelativeResize="0"/>
          <p:nvPr/>
        </p:nvPicPr>
        <p:blipFill rotWithShape="1">
          <a:blip r:embed="rId3">
            <a:alphaModFix/>
          </a:blip>
          <a:srcRect b="0" l="0" r="0" t="0"/>
          <a:stretch/>
        </p:blipFill>
        <p:spPr>
          <a:xfrm>
            <a:off x="755576" y="836712"/>
            <a:ext cx="7668344" cy="561114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pic>
        <p:nvPicPr>
          <p:cNvPr id="1917" name="Google Shape;1917;p167"/>
          <p:cNvPicPr preferRelativeResize="0"/>
          <p:nvPr/>
        </p:nvPicPr>
        <p:blipFill rotWithShape="1">
          <a:blip r:embed="rId3">
            <a:alphaModFix/>
          </a:blip>
          <a:srcRect b="0" l="0" r="0" t="0"/>
          <a:stretch/>
        </p:blipFill>
        <p:spPr>
          <a:xfrm>
            <a:off x="0" y="1608492"/>
            <a:ext cx="9144000" cy="364101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pic>
        <p:nvPicPr>
          <p:cNvPr id="1922" name="Google Shape;1922;p168"/>
          <p:cNvPicPr preferRelativeResize="0"/>
          <p:nvPr/>
        </p:nvPicPr>
        <p:blipFill rotWithShape="1">
          <a:blip r:embed="rId3">
            <a:alphaModFix/>
          </a:blip>
          <a:srcRect b="0" l="0" r="0" t="0"/>
          <a:stretch/>
        </p:blipFill>
        <p:spPr>
          <a:xfrm>
            <a:off x="0" y="836712"/>
            <a:ext cx="8380112" cy="570457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8" name="Google Shape;1928;p169"/>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Internet Layer</a:t>
            </a:r>
            <a:endParaRPr/>
          </a:p>
        </p:txBody>
      </p:sp>
      <p:sp>
        <p:nvSpPr>
          <p:cNvPr id="1929" name="Google Shape;1929;p169"/>
          <p:cNvSpPr txBox="1"/>
          <p:nvPr>
            <p:ph idx="1" type="body"/>
          </p:nvPr>
        </p:nvSpPr>
        <p:spPr>
          <a:xfrm>
            <a:off x="457200" y="1371600"/>
            <a:ext cx="8221663" cy="48434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Connectionless, point to point internetworking protocol (uses the datagram approach)</a:t>
            </a:r>
            <a:endParaRPr/>
          </a:p>
          <a:p>
            <a:pPr indent="-171450" lvl="2" marL="857250" rtl="0" algn="l">
              <a:lnSpc>
                <a:spcPct val="90000"/>
              </a:lnSpc>
              <a:spcBef>
                <a:spcPts val="375"/>
              </a:spcBef>
              <a:spcAft>
                <a:spcPts val="0"/>
              </a:spcAft>
              <a:buClr>
                <a:schemeClr val="dk1"/>
              </a:buClr>
              <a:buSzPts val="2000"/>
              <a:buChar char="•"/>
            </a:pPr>
            <a:r>
              <a:rPr lang="en-US" sz="2000">
                <a:latin typeface="Times New Roman"/>
                <a:ea typeface="Times New Roman"/>
                <a:cs typeface="Times New Roman"/>
                <a:sym typeface="Times New Roman"/>
              </a:rPr>
              <a:t>takes care of routing across multiple networks </a:t>
            </a:r>
            <a:endParaRPr/>
          </a:p>
          <a:p>
            <a:pPr indent="-171450" lvl="2" marL="857250" rtl="0" algn="l">
              <a:lnSpc>
                <a:spcPct val="90000"/>
              </a:lnSpc>
              <a:spcBef>
                <a:spcPts val="375"/>
              </a:spcBef>
              <a:spcAft>
                <a:spcPts val="0"/>
              </a:spcAft>
              <a:buClr>
                <a:schemeClr val="dk1"/>
              </a:buClr>
              <a:buSzPts val="2000"/>
              <a:buChar char="•"/>
            </a:pPr>
            <a:r>
              <a:rPr lang="en-US" sz="2000">
                <a:latin typeface="Times New Roman"/>
                <a:ea typeface="Times New Roman"/>
                <a:cs typeface="Times New Roman"/>
                <a:sym typeface="Times New Roman"/>
              </a:rPr>
              <a:t>each packet travels in the network independently of each other</a:t>
            </a:r>
            <a:endParaRPr/>
          </a:p>
          <a:p>
            <a:pPr indent="-171450" lvl="3" marL="1200150" rtl="0" algn="l">
              <a:lnSpc>
                <a:spcPct val="90000"/>
              </a:lnSpc>
              <a:spcBef>
                <a:spcPts val="375"/>
              </a:spcBef>
              <a:spcAft>
                <a:spcPts val="0"/>
              </a:spcAft>
              <a:buClr>
                <a:schemeClr val="dk1"/>
              </a:buClr>
              <a:buSzPts val="2000"/>
              <a:buChar char="•"/>
            </a:pPr>
            <a:r>
              <a:rPr lang="en-US" sz="2000">
                <a:latin typeface="Times New Roman"/>
                <a:ea typeface="Times New Roman"/>
                <a:cs typeface="Times New Roman"/>
                <a:sym typeface="Times New Roman"/>
              </a:rPr>
              <a:t>they may not arrive (if there is a problem in the network)</a:t>
            </a:r>
            <a:endParaRPr/>
          </a:p>
          <a:p>
            <a:pPr indent="-171450" lvl="3" marL="1200150" rtl="0" algn="l">
              <a:lnSpc>
                <a:spcPct val="90000"/>
              </a:lnSpc>
              <a:spcBef>
                <a:spcPts val="375"/>
              </a:spcBef>
              <a:spcAft>
                <a:spcPts val="0"/>
              </a:spcAft>
              <a:buClr>
                <a:schemeClr val="dk1"/>
              </a:buClr>
              <a:buSzPts val="2000"/>
              <a:buChar char="•"/>
            </a:pPr>
            <a:r>
              <a:rPr lang="en-US" sz="2000">
                <a:latin typeface="Times New Roman"/>
                <a:ea typeface="Times New Roman"/>
                <a:cs typeface="Times New Roman"/>
                <a:sym typeface="Times New Roman"/>
              </a:rPr>
              <a:t>they may arrive out of order</a:t>
            </a:r>
            <a:endParaRPr/>
          </a:p>
          <a:p>
            <a:pPr indent="-171450" lvl="2" marL="857250" rtl="0" algn="l">
              <a:lnSpc>
                <a:spcPct val="90000"/>
              </a:lnSpc>
              <a:spcBef>
                <a:spcPts val="375"/>
              </a:spcBef>
              <a:spcAft>
                <a:spcPts val="0"/>
              </a:spcAft>
              <a:buClr>
                <a:schemeClr val="dk1"/>
              </a:buClr>
              <a:buSzPts val="2000"/>
              <a:buChar char="•"/>
            </a:pPr>
            <a:r>
              <a:rPr lang="en-US" sz="2000">
                <a:latin typeface="Times New Roman"/>
                <a:ea typeface="Times New Roman"/>
                <a:cs typeface="Times New Roman"/>
                <a:sym typeface="Times New Roman"/>
              </a:rPr>
              <a:t>a design decision enforced by DoD to make the system more flexible and responsive to loss of some subnet devices</a:t>
            </a:r>
            <a:endParaRPr/>
          </a:p>
          <a:p>
            <a:pPr indent="-171450" lvl="0" marL="171450" rtl="0" algn="l">
              <a:lnSpc>
                <a:spcPct val="90000"/>
              </a:lnSpc>
              <a:spcBef>
                <a:spcPts val="750"/>
              </a:spcBef>
              <a:spcAft>
                <a:spcPts val="0"/>
              </a:spcAft>
              <a:buClr>
                <a:schemeClr val="dk1"/>
              </a:buClr>
              <a:buSzPts val="2400"/>
              <a:buChar char="•"/>
            </a:pPr>
            <a:r>
              <a:rPr lang="en-US" sz="2400">
                <a:latin typeface="Times New Roman"/>
                <a:ea typeface="Times New Roman"/>
                <a:cs typeface="Times New Roman"/>
                <a:sym typeface="Times New Roman"/>
              </a:rPr>
              <a:t>Implemented in end systems and routers as the Internet Protocol (IP)</a:t>
            </a:r>
            <a:endParaRPr/>
          </a:p>
          <a:p>
            <a:pPr indent="-38100" lvl="0" marL="171450" rtl="0" algn="l">
              <a:lnSpc>
                <a:spcPct val="90000"/>
              </a:lnSpc>
              <a:spcBef>
                <a:spcPts val="750"/>
              </a:spcBef>
              <a:spcAft>
                <a:spcPts val="0"/>
              </a:spcAft>
              <a:buClr>
                <a:schemeClr val="dk1"/>
              </a:buClr>
              <a:buSzPts val="2100"/>
              <a:buNone/>
            </a:pPr>
            <a:r>
              <a:t/>
            </a:r>
            <a:endParaRPr/>
          </a:p>
        </p:txBody>
      </p:sp>
      <p:pic>
        <p:nvPicPr>
          <p:cNvPr descr="download.png" id="1930" name="Google Shape;1930;p16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213" name="Google Shape;213;p17"/>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14" name="Google Shape;214;p17"/>
          <p:cNvSpPr txBox="1"/>
          <p:nvPr/>
        </p:nvSpPr>
        <p:spPr>
          <a:xfrm>
            <a:off x="152400" y="1295400"/>
            <a:ext cx="8991600" cy="5181600"/>
          </a:xfrm>
          <a:prstGeom prst="rect">
            <a:avLst/>
          </a:prstGeom>
          <a:noFill/>
          <a:ln>
            <a:noFill/>
          </a:ln>
        </p:spPr>
        <p:txBody>
          <a:bodyPr anchorCtr="0" anchor="t" bIns="45700" lIns="91425" spcFirstLastPara="1" rIns="91425" wrap="square" tIns="45700">
            <a:norm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Brief History of the Internet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1961: Kleinrock @ MIT: packet-switched network</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1962: Licklider’s vision of Galactic Network</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1965: Roberts connects computers over phone line</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1967: Roberts publishes vision of ARPANET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1969: BBN installs first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 InterfaceMsgProcessor at UCLA</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1970: Network Control Program (NCP)</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Public demonstration of ARPANET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Kahn @ DARPA advocates</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 Open Architecture</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Vint Cerf @ Stanford writes TCP</a:t>
            </a:r>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6" name="Google Shape;1936;p170"/>
          <p:cNvSpPr txBox="1"/>
          <p:nvPr>
            <p:ph type="title"/>
          </p:nvPr>
        </p:nvSpPr>
        <p:spPr>
          <a:xfrm>
            <a:off x="0" y="188640"/>
            <a:ext cx="7704856"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Times New Roman"/>
              <a:buNone/>
            </a:pPr>
            <a:r>
              <a:rPr b="1" lang="en-US">
                <a:solidFill>
                  <a:srgbClr val="C00000"/>
                </a:solidFill>
                <a:latin typeface="Times New Roman"/>
                <a:ea typeface="Times New Roman"/>
                <a:cs typeface="Times New Roman"/>
                <a:sym typeface="Times New Roman"/>
              </a:rPr>
              <a:t>Network Access and Physical Layers</a:t>
            </a:r>
            <a:endParaRPr/>
          </a:p>
        </p:txBody>
      </p:sp>
      <p:pic>
        <p:nvPicPr>
          <p:cNvPr descr="download.png" id="1937" name="Google Shape;1937;p17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938" name="Google Shape;1938;p170"/>
          <p:cNvPicPr preferRelativeResize="0"/>
          <p:nvPr>
            <p:ph idx="1" type="body"/>
          </p:nvPr>
        </p:nvPicPr>
        <p:blipFill rotWithShape="1">
          <a:blip r:embed="rId4">
            <a:alphaModFix/>
          </a:blip>
          <a:srcRect b="0" l="0" r="0" t="0"/>
          <a:stretch/>
        </p:blipFill>
        <p:spPr>
          <a:xfrm>
            <a:off x="1547664" y="1351092"/>
            <a:ext cx="6120680" cy="5506908"/>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71"/>
          <p:cNvSpPr txBox="1"/>
          <p:nvPr/>
        </p:nvSpPr>
        <p:spPr>
          <a:xfrm>
            <a:off x="2286000" y="3105835"/>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https://www.youtube.com/watch?v=9ndoxFjYqPs</a:t>
            </a:r>
            <a:endParaRPr/>
          </a:p>
        </p:txBody>
      </p:sp>
      <p:sp>
        <p:nvSpPr>
          <p:cNvPr id="1944" name="Google Shape;1944;p171"/>
          <p:cNvSpPr txBox="1"/>
          <p:nvPr/>
        </p:nvSpPr>
        <p:spPr>
          <a:xfrm>
            <a:off x="2051720" y="1700808"/>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https://www.youtube.com/watch?v=oDFDS49JADM</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0" name="Google Shape;1950;p172"/>
          <p:cNvSpPr txBox="1"/>
          <p:nvPr>
            <p:ph type="title"/>
          </p:nvPr>
        </p:nvSpPr>
        <p:spPr>
          <a:xfrm>
            <a:off x="323528" y="548680"/>
            <a:ext cx="475252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OSI vs. TCP/IP</a:t>
            </a:r>
            <a:endParaRPr/>
          </a:p>
        </p:txBody>
      </p:sp>
      <p:pic>
        <p:nvPicPr>
          <p:cNvPr id="1951" name="Google Shape;1951;p172"/>
          <p:cNvPicPr preferRelativeResize="0"/>
          <p:nvPr/>
        </p:nvPicPr>
        <p:blipFill rotWithShape="1">
          <a:blip r:embed="rId3">
            <a:alphaModFix/>
          </a:blip>
          <a:srcRect b="11550" l="0" r="0" t="0"/>
          <a:stretch/>
        </p:blipFill>
        <p:spPr>
          <a:xfrm>
            <a:off x="827584" y="1268760"/>
            <a:ext cx="7250112" cy="5430837"/>
          </a:xfrm>
          <a:prstGeom prst="rect">
            <a:avLst/>
          </a:prstGeom>
          <a:noFill/>
          <a:ln>
            <a:noFill/>
          </a:ln>
        </p:spPr>
      </p:pic>
      <p:sp>
        <p:nvSpPr>
          <p:cNvPr id="1952" name="Google Shape;1952;p172"/>
          <p:cNvSpPr txBox="1"/>
          <p:nvPr/>
        </p:nvSpPr>
        <p:spPr>
          <a:xfrm>
            <a:off x="5797550" y="3817938"/>
            <a:ext cx="1885950" cy="45720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TCP, UDP</a:t>
            </a:r>
            <a:endParaRPr/>
          </a:p>
        </p:txBody>
      </p:sp>
      <p:sp>
        <p:nvSpPr>
          <p:cNvPr id="1953" name="Google Shape;1953;p172"/>
          <p:cNvSpPr txBox="1"/>
          <p:nvPr/>
        </p:nvSpPr>
        <p:spPr>
          <a:xfrm>
            <a:off x="5788025" y="4514850"/>
            <a:ext cx="1885950" cy="45720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IP</a:t>
            </a:r>
            <a:endParaRPr/>
          </a:p>
        </p:txBody>
      </p:sp>
      <p:sp>
        <p:nvSpPr>
          <p:cNvPr id="1954" name="Google Shape;1954;p172"/>
          <p:cNvSpPr txBox="1"/>
          <p:nvPr/>
        </p:nvSpPr>
        <p:spPr>
          <a:xfrm>
            <a:off x="5738813" y="2381250"/>
            <a:ext cx="1885950" cy="82232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 SMTP, …</a:t>
            </a:r>
            <a:endParaRPr/>
          </a:p>
        </p:txBody>
      </p:sp>
      <p:pic>
        <p:nvPicPr>
          <p:cNvPr descr="download.png" id="1955" name="Google Shape;1955;p172"/>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1" name="Google Shape;1961;p173"/>
          <p:cNvSpPr txBox="1"/>
          <p:nvPr>
            <p:ph type="title"/>
          </p:nvPr>
        </p:nvSpPr>
        <p:spPr>
          <a:xfrm>
            <a:off x="457200" y="0"/>
            <a:ext cx="5105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OSI vs. TCP/IP</a:t>
            </a:r>
            <a:endParaRPr/>
          </a:p>
        </p:txBody>
      </p:sp>
      <p:pic>
        <p:nvPicPr>
          <p:cNvPr descr="download.png" id="1962" name="Google Shape;1962;p17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grpSp>
        <p:nvGrpSpPr>
          <p:cNvPr id="1963" name="Google Shape;1963;p173"/>
          <p:cNvGrpSpPr/>
          <p:nvPr/>
        </p:nvGrpSpPr>
        <p:grpSpPr>
          <a:xfrm>
            <a:off x="381000" y="1447800"/>
            <a:ext cx="8305800" cy="4953000"/>
            <a:chOff x="381000" y="1809750"/>
            <a:chExt cx="8686800" cy="3776663"/>
          </a:xfrm>
        </p:grpSpPr>
        <p:pic>
          <p:nvPicPr>
            <p:cNvPr id="1964" name="Google Shape;1964;p173"/>
            <p:cNvPicPr preferRelativeResize="0"/>
            <p:nvPr/>
          </p:nvPicPr>
          <p:blipFill rotWithShape="1">
            <a:blip r:embed="rId4">
              <a:alphaModFix/>
            </a:blip>
            <a:srcRect b="0" l="0" r="0" t="0"/>
            <a:stretch/>
          </p:blipFill>
          <p:spPr>
            <a:xfrm>
              <a:off x="381000" y="1809750"/>
              <a:ext cx="2897188" cy="3752850"/>
            </a:xfrm>
            <a:prstGeom prst="rect">
              <a:avLst/>
            </a:prstGeom>
            <a:noFill/>
            <a:ln>
              <a:noFill/>
            </a:ln>
          </p:spPr>
        </p:pic>
        <p:pic>
          <p:nvPicPr>
            <p:cNvPr id="1965" name="Google Shape;1965;p173"/>
            <p:cNvPicPr preferRelativeResize="0"/>
            <p:nvPr/>
          </p:nvPicPr>
          <p:blipFill rotWithShape="1">
            <a:blip r:embed="rId5">
              <a:alphaModFix/>
            </a:blip>
            <a:srcRect b="0" l="0" r="0" t="0"/>
            <a:stretch/>
          </p:blipFill>
          <p:spPr>
            <a:xfrm>
              <a:off x="5310188" y="1828800"/>
              <a:ext cx="3757612" cy="3757613"/>
            </a:xfrm>
            <a:prstGeom prst="rect">
              <a:avLst/>
            </a:prstGeom>
            <a:noFill/>
            <a:ln>
              <a:noFill/>
            </a:ln>
          </p:spPr>
        </p:pic>
        <p:pic>
          <p:nvPicPr>
            <p:cNvPr id="1966" name="Google Shape;1966;p173"/>
            <p:cNvPicPr preferRelativeResize="0"/>
            <p:nvPr/>
          </p:nvPicPr>
          <p:blipFill rotWithShape="1">
            <a:blip r:embed="rId6">
              <a:alphaModFix/>
            </a:blip>
            <a:srcRect b="0" l="0" r="0" t="0"/>
            <a:stretch/>
          </p:blipFill>
          <p:spPr>
            <a:xfrm>
              <a:off x="3581400" y="1981200"/>
              <a:ext cx="1425575" cy="2946400"/>
            </a:xfrm>
            <a:prstGeom prst="rect">
              <a:avLst/>
            </a:prstGeom>
            <a:noFill/>
            <a:ln>
              <a:noFill/>
            </a:ln>
          </p:spPr>
        </p:pic>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1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2" name="Google Shape;1972;p174"/>
          <p:cNvSpPr txBox="1"/>
          <p:nvPr>
            <p:ph type="title"/>
          </p:nvPr>
        </p:nvSpPr>
        <p:spPr>
          <a:xfrm>
            <a:off x="457200" y="0"/>
            <a:ext cx="5105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OSI vs. TCP/IP</a:t>
            </a:r>
            <a:endParaRPr/>
          </a:p>
        </p:txBody>
      </p:sp>
      <p:pic>
        <p:nvPicPr>
          <p:cNvPr descr="download.png" id="1973" name="Google Shape;1973;p17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974" name="Google Shape;1974;p174"/>
          <p:cNvPicPr preferRelativeResize="0"/>
          <p:nvPr/>
        </p:nvPicPr>
        <p:blipFill rotWithShape="1">
          <a:blip r:embed="rId4">
            <a:alphaModFix/>
          </a:blip>
          <a:srcRect b="0" l="0" r="0" t="0"/>
          <a:stretch/>
        </p:blipFill>
        <p:spPr>
          <a:xfrm>
            <a:off x="309562" y="1142999"/>
            <a:ext cx="1858963" cy="5371879"/>
          </a:xfrm>
          <a:prstGeom prst="rect">
            <a:avLst/>
          </a:prstGeom>
          <a:noFill/>
          <a:ln>
            <a:noFill/>
          </a:ln>
        </p:spPr>
      </p:pic>
      <p:pic>
        <p:nvPicPr>
          <p:cNvPr id="1975" name="Google Shape;1975;p174"/>
          <p:cNvPicPr preferRelativeResize="0"/>
          <p:nvPr/>
        </p:nvPicPr>
        <p:blipFill rotWithShape="1">
          <a:blip r:embed="rId5">
            <a:alphaModFix/>
          </a:blip>
          <a:srcRect b="0" l="0" r="0" t="0"/>
          <a:stretch/>
        </p:blipFill>
        <p:spPr>
          <a:xfrm>
            <a:off x="3124200" y="1143000"/>
            <a:ext cx="5491162" cy="533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0"/>
                                        <p:tgtEl>
                                          <p:spTgt spid="1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0"/>
                                        <p:tgtEl>
                                          <p:spTgt spid="1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1" name="Google Shape;1981;p175"/>
          <p:cNvSpPr txBox="1"/>
          <p:nvPr>
            <p:ph type="title"/>
          </p:nvPr>
        </p:nvSpPr>
        <p:spPr>
          <a:xfrm>
            <a:off x="467544" y="836712"/>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Introduction to link layer protocols</a:t>
            </a:r>
            <a:endParaRPr b="1" sz="3200">
              <a:solidFill>
                <a:srgbClr val="FF0000"/>
              </a:solidFill>
              <a:latin typeface="Times New Roman"/>
              <a:ea typeface="Times New Roman"/>
              <a:cs typeface="Times New Roman"/>
              <a:sym typeface="Times New Roman"/>
            </a:endParaRPr>
          </a:p>
        </p:txBody>
      </p:sp>
      <p:sp>
        <p:nvSpPr>
          <p:cNvPr id="1982" name="Google Shape;1982;p175"/>
          <p:cNvSpPr txBox="1"/>
          <p:nvPr>
            <p:ph idx="1" type="body"/>
          </p:nvPr>
        </p:nvSpPr>
        <p:spPr>
          <a:xfrm>
            <a:off x="683568" y="2996952"/>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lang="en-US"/>
              <a:t>	</a:t>
            </a:r>
            <a:r>
              <a:rPr lang="en-US" sz="2800">
                <a:latin typeface="Times New Roman"/>
                <a:ea typeface="Times New Roman"/>
                <a:cs typeface="Times New Roman"/>
                <a:sym typeface="Times New Roman"/>
              </a:rPr>
              <a:t>Traditionally four protocols have been defined for the data-link layer to deal with flow and error control: </a:t>
            </a:r>
            <a:endParaRPr/>
          </a:p>
          <a:p>
            <a:pPr indent="-177800" lvl="1" marL="514350" rtl="0" algn="l">
              <a:lnSpc>
                <a:spcPct val="90000"/>
              </a:lnSpc>
              <a:spcBef>
                <a:spcPts val="375"/>
              </a:spcBef>
              <a:spcAft>
                <a:spcPts val="0"/>
              </a:spcAft>
              <a:buClr>
                <a:schemeClr val="dk1"/>
              </a:buClr>
              <a:buSzPts val="2800"/>
              <a:buChar char="•"/>
            </a:pPr>
            <a:r>
              <a:rPr lang="en-US" sz="2800">
                <a:latin typeface="Times New Roman"/>
                <a:ea typeface="Times New Roman"/>
                <a:cs typeface="Times New Roman"/>
                <a:sym typeface="Times New Roman"/>
              </a:rPr>
              <a:t>Simple, </a:t>
            </a:r>
            <a:endParaRPr/>
          </a:p>
          <a:p>
            <a:pPr indent="-177800" lvl="1" marL="514350" rtl="0" algn="l">
              <a:lnSpc>
                <a:spcPct val="90000"/>
              </a:lnSpc>
              <a:spcBef>
                <a:spcPts val="375"/>
              </a:spcBef>
              <a:spcAft>
                <a:spcPts val="0"/>
              </a:spcAft>
              <a:buClr>
                <a:schemeClr val="dk1"/>
              </a:buClr>
              <a:buSzPts val="2800"/>
              <a:buChar char="•"/>
            </a:pPr>
            <a:r>
              <a:rPr lang="en-US" sz="2800">
                <a:latin typeface="Times New Roman"/>
                <a:ea typeface="Times New Roman"/>
                <a:cs typeface="Times New Roman"/>
                <a:sym typeface="Times New Roman"/>
              </a:rPr>
              <a:t>Stop-and-Wait, </a:t>
            </a:r>
            <a:endParaRPr/>
          </a:p>
          <a:p>
            <a:pPr indent="-177800" lvl="1" marL="514350" rtl="0" algn="l">
              <a:lnSpc>
                <a:spcPct val="90000"/>
              </a:lnSpc>
              <a:spcBef>
                <a:spcPts val="375"/>
              </a:spcBef>
              <a:spcAft>
                <a:spcPts val="0"/>
              </a:spcAft>
              <a:buClr>
                <a:schemeClr val="dk1"/>
              </a:buClr>
              <a:buSzPts val="2800"/>
              <a:buChar char="•"/>
            </a:pPr>
            <a:r>
              <a:rPr lang="en-US" sz="2800">
                <a:latin typeface="Times New Roman"/>
                <a:ea typeface="Times New Roman"/>
                <a:cs typeface="Times New Roman"/>
                <a:sym typeface="Times New Roman"/>
              </a:rPr>
              <a:t>Go-Back-N, and  (Will be discussed in Unit 4)</a:t>
            </a:r>
            <a:endParaRPr/>
          </a:p>
          <a:p>
            <a:pPr indent="-177800" lvl="1" marL="514350" rtl="0" algn="l">
              <a:lnSpc>
                <a:spcPct val="90000"/>
              </a:lnSpc>
              <a:spcBef>
                <a:spcPts val="375"/>
              </a:spcBef>
              <a:spcAft>
                <a:spcPts val="0"/>
              </a:spcAft>
              <a:buClr>
                <a:schemeClr val="dk1"/>
              </a:buClr>
              <a:buSzPts val="2800"/>
              <a:buChar char="•"/>
            </a:pPr>
            <a:r>
              <a:rPr lang="en-US" sz="2800">
                <a:latin typeface="Times New Roman"/>
                <a:ea typeface="Times New Roman"/>
                <a:cs typeface="Times New Roman"/>
                <a:sym typeface="Times New Roman"/>
              </a:rPr>
              <a:t>Selective-Repeat (Will be discussed in Unit 4)</a:t>
            </a:r>
            <a:endParaRPr sz="2800">
              <a:latin typeface="Times New Roman"/>
              <a:ea typeface="Times New Roman"/>
              <a:cs typeface="Times New Roman"/>
              <a:sym typeface="Times New Roman"/>
            </a:endParaRPr>
          </a:p>
          <a:p>
            <a:pPr indent="-38100" lvl="0" marL="171450" rtl="0" algn="l">
              <a:lnSpc>
                <a:spcPct val="90000"/>
              </a:lnSpc>
              <a:spcBef>
                <a:spcPts val="750"/>
              </a:spcBef>
              <a:spcAft>
                <a:spcPts val="0"/>
              </a:spcAft>
              <a:buClr>
                <a:schemeClr val="dk1"/>
              </a:buClr>
              <a:buSzPts val="2100"/>
              <a:buNone/>
            </a:pPr>
            <a:r>
              <a:t/>
            </a:r>
            <a:endParaRPr/>
          </a:p>
        </p:txBody>
      </p:sp>
      <p:pic>
        <p:nvPicPr>
          <p:cNvPr descr="download.png" id="1983" name="Google Shape;1983;p17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9" name="Google Shape;1989;p176"/>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Times New Roman"/>
              <a:buNone/>
            </a:pPr>
            <a:r>
              <a:rPr lang="en-US">
                <a:solidFill>
                  <a:srgbClr val="C00000"/>
                </a:solidFill>
                <a:latin typeface="Times New Roman"/>
                <a:ea typeface="Times New Roman"/>
                <a:cs typeface="Times New Roman"/>
                <a:sym typeface="Times New Roman"/>
              </a:rPr>
              <a:t>Simple Protocol</a:t>
            </a:r>
            <a:endParaRPr>
              <a:solidFill>
                <a:srgbClr val="C00000"/>
              </a:solidFill>
              <a:latin typeface="Times New Roman"/>
              <a:ea typeface="Times New Roman"/>
              <a:cs typeface="Times New Roman"/>
              <a:sym typeface="Times New Roman"/>
            </a:endParaRPr>
          </a:p>
        </p:txBody>
      </p:sp>
      <p:sp>
        <p:nvSpPr>
          <p:cNvPr id="1990" name="Google Shape;1990;p17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simple protocol neither do flow control nor do error control. </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We assume that the receiver can immediately handle any frame it receives. </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In other words, the receiver can never be overwhelmed with incoming frames. </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Below figure shows the layout for this protocol.</a:t>
            </a:r>
            <a:endParaRPr sz="2800">
              <a:latin typeface="Times New Roman"/>
              <a:ea typeface="Times New Roman"/>
              <a:cs typeface="Times New Roman"/>
              <a:sym typeface="Times New Roman"/>
            </a:endParaRPr>
          </a:p>
        </p:txBody>
      </p:sp>
      <p:pic>
        <p:nvPicPr>
          <p:cNvPr descr="download.png" id="1991" name="Google Shape;1991;p17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7" name="Google Shape;1997;p177"/>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Calibri"/>
              <a:buNone/>
            </a:pPr>
            <a:r>
              <a:rPr b="1" lang="en-US">
                <a:solidFill>
                  <a:srgbClr val="C00000"/>
                </a:solidFill>
              </a:rPr>
              <a:t>Simple Protocol</a:t>
            </a:r>
            <a:endParaRPr b="1">
              <a:solidFill>
                <a:srgbClr val="C00000"/>
              </a:solidFill>
            </a:endParaRPr>
          </a:p>
        </p:txBody>
      </p:sp>
      <p:pic>
        <p:nvPicPr>
          <p:cNvPr descr="download.png" id="1998" name="Google Shape;1998;p17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1999" name="Google Shape;1999;p177"/>
          <p:cNvPicPr preferRelativeResize="0"/>
          <p:nvPr/>
        </p:nvPicPr>
        <p:blipFill rotWithShape="1">
          <a:blip r:embed="rId4">
            <a:alphaModFix/>
          </a:blip>
          <a:srcRect b="0" l="0" r="0" t="0"/>
          <a:stretch/>
        </p:blipFill>
        <p:spPr>
          <a:xfrm>
            <a:off x="1691680" y="3212976"/>
            <a:ext cx="6338664" cy="3278307"/>
          </a:xfrm>
          <a:prstGeom prst="rect">
            <a:avLst/>
          </a:prstGeom>
          <a:noFill/>
          <a:ln>
            <a:noFill/>
          </a:ln>
        </p:spPr>
      </p:pic>
      <p:sp>
        <p:nvSpPr>
          <p:cNvPr id="2000" name="Google Shape;2000;p177"/>
          <p:cNvSpPr txBox="1"/>
          <p:nvPr/>
        </p:nvSpPr>
        <p:spPr>
          <a:xfrm>
            <a:off x="251520" y="1340768"/>
            <a:ext cx="864096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DLL at the sender gets a packet from its network layer, makes a frame out of it, and sends the frame.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DLL at the receiver receives a frame from the link, extracts the packet from the frame, and delivers the packet to its network layer.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DLLs of the sender and receiver provide transmission services for their network layers</a:t>
            </a:r>
            <a:endParaRPr sz="1800">
              <a:solidFill>
                <a:schemeClr val="dk1"/>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6" name="Google Shape;2006;p178"/>
          <p:cNvSpPr txBox="1"/>
          <p:nvPr>
            <p:ph type="title"/>
          </p:nvPr>
        </p:nvSpPr>
        <p:spPr>
          <a:xfrm>
            <a:off x="467544" y="476672"/>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Calibri"/>
              <a:buNone/>
            </a:pPr>
            <a:r>
              <a:rPr b="1" lang="en-US">
                <a:solidFill>
                  <a:srgbClr val="C00000"/>
                </a:solidFill>
              </a:rPr>
              <a:t>Stop-and-Wait Protocol</a:t>
            </a:r>
            <a:endParaRPr b="1">
              <a:solidFill>
                <a:srgbClr val="C00000"/>
              </a:solidFill>
            </a:endParaRPr>
          </a:p>
        </p:txBody>
      </p:sp>
      <p:sp>
        <p:nvSpPr>
          <p:cNvPr id="2007" name="Google Shape;2007;p17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Stop-and- Wait protocol uses both flow and error control.</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The sender sends one frame at a time and waits for an acknowledgment before sending the next one. </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To detect corrupted frames, we need to add a CRC to each data frame. </a:t>
            </a:r>
            <a:endParaRPr/>
          </a:p>
          <a:p>
            <a:pPr indent="-177800" lvl="0" marL="171450" rtl="0" algn="l">
              <a:lnSpc>
                <a:spcPct val="90000"/>
              </a:lnSpc>
              <a:spcBef>
                <a:spcPts val="750"/>
              </a:spcBef>
              <a:spcAft>
                <a:spcPts val="0"/>
              </a:spcAft>
              <a:buClr>
                <a:schemeClr val="dk1"/>
              </a:buClr>
              <a:buSzPts val="2800"/>
              <a:buChar char="•"/>
            </a:pPr>
            <a:r>
              <a:rPr lang="en-US" sz="2800">
                <a:latin typeface="Times New Roman"/>
                <a:ea typeface="Times New Roman"/>
                <a:cs typeface="Times New Roman"/>
                <a:sym typeface="Times New Roman"/>
              </a:rPr>
              <a:t>When a frame arrives at the receiver site, it is checked. If its CRC is incorrect, the frame is corrupted and silently discarded.  </a:t>
            </a:r>
            <a:endParaRPr sz="2800">
              <a:latin typeface="Times New Roman"/>
              <a:ea typeface="Times New Roman"/>
              <a:cs typeface="Times New Roman"/>
              <a:sym typeface="Times New Roman"/>
            </a:endParaRPr>
          </a:p>
        </p:txBody>
      </p:sp>
      <p:pic>
        <p:nvPicPr>
          <p:cNvPr descr="download.png" id="2008" name="Google Shape;2008;p17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4" name="Google Shape;2014;p179"/>
          <p:cNvSpPr txBox="1"/>
          <p:nvPr>
            <p:ph type="title"/>
          </p:nvPr>
        </p:nvSpPr>
        <p:spPr>
          <a:xfrm>
            <a:off x="539552" y="764704"/>
            <a:ext cx="563684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Stop-and-Wait Protocol</a:t>
            </a:r>
            <a:endParaRPr b="1">
              <a:solidFill>
                <a:srgbClr val="FF0000"/>
              </a:solidFill>
              <a:latin typeface="Times New Roman"/>
              <a:ea typeface="Times New Roman"/>
              <a:cs typeface="Times New Roman"/>
              <a:sym typeface="Times New Roman"/>
            </a:endParaRPr>
          </a:p>
        </p:txBody>
      </p:sp>
      <p:pic>
        <p:nvPicPr>
          <p:cNvPr descr="download.png" id="2015" name="Google Shape;2015;p17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016" name="Google Shape;2016;p179"/>
          <p:cNvPicPr preferRelativeResize="0"/>
          <p:nvPr/>
        </p:nvPicPr>
        <p:blipFill rotWithShape="1">
          <a:blip r:embed="rId4">
            <a:alphaModFix/>
          </a:blip>
          <a:srcRect b="0" l="0" r="0" t="0"/>
          <a:stretch/>
        </p:blipFill>
        <p:spPr>
          <a:xfrm>
            <a:off x="539552" y="2060848"/>
            <a:ext cx="8373601" cy="3384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220" name="Google Shape;220;p18"/>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21" name="Google Shape;221;p18"/>
          <p:cNvSpPr txBox="1"/>
          <p:nvPr/>
        </p:nvSpPr>
        <p:spPr>
          <a:xfrm>
            <a:off x="152400" y="1295400"/>
            <a:ext cx="8991600" cy="5181600"/>
          </a:xfrm>
          <a:prstGeom prst="rect">
            <a:avLst/>
          </a:prstGeom>
          <a:noFill/>
          <a:ln>
            <a:noFill/>
          </a:ln>
        </p:spPr>
        <p:txBody>
          <a:bodyPr anchorCtr="0" anchor="t" bIns="45700" lIns="91425" spcFirstLastPara="1" rIns="91425" wrap="square" tIns="45700">
            <a:norm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1958: </a:t>
            </a:r>
            <a:r>
              <a:rPr b="1" lang="en-US" sz="3200">
                <a:solidFill>
                  <a:schemeClr val="dk1"/>
                </a:solidFill>
                <a:latin typeface="Calibri"/>
                <a:ea typeface="Calibri"/>
                <a:cs typeface="Calibri"/>
                <a:sym typeface="Calibri"/>
              </a:rPr>
              <a:t>First use of a modem</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Machine to machine communication</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Analog vs. digital signals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Many different computer networks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Local vs. global</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LAN, WAN</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Public Vs Private</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Internet2, SRMNet</a:t>
            </a:r>
            <a:endParaRPr b="0" i="0" sz="3200" u="none" cap="none" strike="noStrike">
              <a:solidFill>
                <a:schemeClr val="dk1"/>
              </a:solidFill>
              <a:latin typeface="Calibri"/>
              <a:ea typeface="Calibri"/>
              <a:cs typeface="Calibri"/>
              <a:sym typeface="Calibri"/>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General purpose vs. special purpose</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E.g. credit cards, banks, defense</a:t>
            </a:r>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2" name="Google Shape;2022;p180"/>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300"/>
              <a:buFont typeface="Calibri"/>
              <a:buNone/>
            </a:pPr>
            <a:r>
              <a:rPr lang="en-US">
                <a:solidFill>
                  <a:srgbClr val="C00000"/>
                </a:solidFill>
              </a:rPr>
              <a:t>Other DLL Protocols</a:t>
            </a:r>
            <a:endParaRPr>
              <a:solidFill>
                <a:srgbClr val="C00000"/>
              </a:solidFill>
            </a:endParaRPr>
          </a:p>
        </p:txBody>
      </p:sp>
      <p:sp>
        <p:nvSpPr>
          <p:cNvPr id="2023" name="Google Shape;2023;p1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79400" lvl="0" marL="171450" rtl="0" algn="l">
              <a:lnSpc>
                <a:spcPct val="90000"/>
              </a:lnSpc>
              <a:spcBef>
                <a:spcPts val="0"/>
              </a:spcBef>
              <a:spcAft>
                <a:spcPts val="0"/>
              </a:spcAft>
              <a:buClr>
                <a:schemeClr val="dk1"/>
              </a:buClr>
              <a:buSzPts val="4400"/>
              <a:buChar char="•"/>
            </a:pPr>
            <a:r>
              <a:rPr lang="en-US" sz="4400"/>
              <a:t>HDLC </a:t>
            </a:r>
            <a:endParaRPr/>
          </a:p>
          <a:p>
            <a:pPr indent="-279400" lvl="0" marL="171450" rtl="0" algn="l">
              <a:lnSpc>
                <a:spcPct val="90000"/>
              </a:lnSpc>
              <a:spcBef>
                <a:spcPts val="750"/>
              </a:spcBef>
              <a:spcAft>
                <a:spcPts val="0"/>
              </a:spcAft>
              <a:buClr>
                <a:schemeClr val="dk1"/>
              </a:buClr>
              <a:buSzPts val="4400"/>
              <a:buChar char="•"/>
            </a:pPr>
            <a:r>
              <a:rPr lang="en-US" sz="4400"/>
              <a:t>Point-to-Point Protocol (P2P)</a:t>
            </a:r>
            <a:endParaRPr/>
          </a:p>
          <a:p>
            <a:pPr indent="-279400" lvl="0" marL="171450" rtl="0" algn="l">
              <a:lnSpc>
                <a:spcPct val="90000"/>
              </a:lnSpc>
              <a:spcBef>
                <a:spcPts val="750"/>
              </a:spcBef>
              <a:spcAft>
                <a:spcPts val="0"/>
              </a:spcAft>
              <a:buClr>
                <a:schemeClr val="dk1"/>
              </a:buClr>
              <a:buSzPts val="4400"/>
              <a:buChar char="•"/>
            </a:pPr>
            <a:r>
              <a:rPr lang="en-US" sz="4400"/>
              <a:t>Multiple Access Protocols</a:t>
            </a:r>
            <a:endParaRPr/>
          </a:p>
          <a:p>
            <a:pPr indent="-171450" lvl="0" marL="171450" rtl="0" algn="l">
              <a:lnSpc>
                <a:spcPct val="90000"/>
              </a:lnSpc>
              <a:spcBef>
                <a:spcPts val="750"/>
              </a:spcBef>
              <a:spcAft>
                <a:spcPts val="0"/>
              </a:spcAft>
              <a:buClr>
                <a:schemeClr val="dk1"/>
              </a:buClr>
              <a:buSzPts val="4400"/>
              <a:buNone/>
            </a:pPr>
            <a:r>
              <a:rPr lang="en-US" sz="4400"/>
              <a:t>Note:  They will be discussed in unit 4</a:t>
            </a:r>
            <a:endParaRPr sz="4400"/>
          </a:p>
        </p:txBody>
      </p:sp>
      <p:pic>
        <p:nvPicPr>
          <p:cNvPr descr="download.png" id="2024" name="Google Shape;2024;p18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0" name="Google Shape;2030;p181"/>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Noiseless &amp; Noise Channels</a:t>
            </a:r>
            <a:endParaRPr>
              <a:solidFill>
                <a:srgbClr val="FF0000"/>
              </a:solidFill>
            </a:endParaRPr>
          </a:p>
        </p:txBody>
      </p:sp>
      <p:sp>
        <p:nvSpPr>
          <p:cNvPr id="2031" name="Google Shape;2031;p181"/>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2800"/>
              <a:buNone/>
            </a:pPr>
            <a:r>
              <a:rPr b="1" lang="en-US" sz="2800"/>
              <a:t>Noiseless Channel</a:t>
            </a:r>
            <a:endParaRPr/>
          </a:p>
          <a:p>
            <a:pPr indent="-177800" lvl="0" marL="171450" rtl="0" algn="l">
              <a:lnSpc>
                <a:spcPct val="90000"/>
              </a:lnSpc>
              <a:spcBef>
                <a:spcPts val="750"/>
              </a:spcBef>
              <a:spcAft>
                <a:spcPts val="0"/>
              </a:spcAft>
              <a:buClr>
                <a:schemeClr val="dk1"/>
              </a:buClr>
              <a:buSzPts val="2800"/>
              <a:buChar char="•"/>
            </a:pPr>
            <a:r>
              <a:rPr lang="en-US" sz="2800"/>
              <a:t>An ideal channel in which no frames are lost, duplicated or corrupted is regarded as Noiseless Channel.</a:t>
            </a:r>
            <a:endParaRPr/>
          </a:p>
          <a:p>
            <a:pPr indent="-177800" lvl="0" marL="171450" rtl="0" algn="l">
              <a:lnSpc>
                <a:spcPct val="90000"/>
              </a:lnSpc>
              <a:spcBef>
                <a:spcPts val="750"/>
              </a:spcBef>
              <a:spcAft>
                <a:spcPts val="0"/>
              </a:spcAft>
              <a:buClr>
                <a:schemeClr val="dk1"/>
              </a:buClr>
              <a:buSzPts val="2800"/>
              <a:buChar char="•"/>
            </a:pPr>
            <a:r>
              <a:rPr lang="en-US" sz="2800"/>
              <a:t>Protocols belong to this channel are </a:t>
            </a:r>
            <a:endParaRPr/>
          </a:p>
          <a:p>
            <a:pPr indent="-177800" lvl="1" marL="514350" rtl="0" algn="l">
              <a:lnSpc>
                <a:spcPct val="90000"/>
              </a:lnSpc>
              <a:spcBef>
                <a:spcPts val="375"/>
              </a:spcBef>
              <a:spcAft>
                <a:spcPts val="0"/>
              </a:spcAft>
              <a:buClr>
                <a:schemeClr val="dk1"/>
              </a:buClr>
              <a:buSzPts val="2800"/>
              <a:buChar char="•"/>
            </a:pPr>
            <a:r>
              <a:rPr lang="en-US" sz="2800"/>
              <a:t>Simple &amp; Stop-and-wait protocols</a:t>
            </a:r>
            <a:endParaRPr/>
          </a:p>
          <a:p>
            <a:pPr indent="-171450" lvl="0" marL="171450" rtl="0" algn="l">
              <a:lnSpc>
                <a:spcPct val="90000"/>
              </a:lnSpc>
              <a:spcBef>
                <a:spcPts val="750"/>
              </a:spcBef>
              <a:spcAft>
                <a:spcPts val="0"/>
              </a:spcAft>
              <a:buClr>
                <a:schemeClr val="dk1"/>
              </a:buClr>
              <a:buSzPts val="2800"/>
              <a:buNone/>
            </a:pPr>
            <a:r>
              <a:rPr b="1" lang="en-US" sz="2800"/>
              <a:t>Noisy Channels</a:t>
            </a:r>
            <a:endParaRPr/>
          </a:p>
          <a:p>
            <a:pPr indent="-177800" lvl="0" marL="171450" rtl="0" algn="l">
              <a:lnSpc>
                <a:spcPct val="90000"/>
              </a:lnSpc>
              <a:spcBef>
                <a:spcPts val="750"/>
              </a:spcBef>
              <a:spcAft>
                <a:spcPts val="0"/>
              </a:spcAft>
              <a:buClr>
                <a:schemeClr val="dk1"/>
              </a:buClr>
              <a:buSzPts val="2800"/>
              <a:buChar char="•"/>
            </a:pPr>
            <a:r>
              <a:rPr lang="en-US" sz="2800"/>
              <a:t>Consider the normal situation of a communication channel that makes errors. Frames may be either damaged or lost completely.</a:t>
            </a:r>
            <a:endParaRPr/>
          </a:p>
          <a:p>
            <a:pPr indent="-177800" lvl="0" marL="171450" rtl="0" algn="l">
              <a:lnSpc>
                <a:spcPct val="90000"/>
              </a:lnSpc>
              <a:spcBef>
                <a:spcPts val="750"/>
              </a:spcBef>
              <a:spcAft>
                <a:spcPts val="0"/>
              </a:spcAft>
              <a:buClr>
                <a:schemeClr val="dk1"/>
              </a:buClr>
              <a:buSzPts val="2800"/>
              <a:buChar char="•"/>
            </a:pPr>
            <a:r>
              <a:rPr lang="en-US" sz="2800"/>
              <a:t>Protocols belong to this channel are </a:t>
            </a:r>
            <a:endParaRPr/>
          </a:p>
          <a:p>
            <a:pPr indent="-177800" lvl="1" marL="514350" rtl="0" algn="l">
              <a:lnSpc>
                <a:spcPct val="90000"/>
              </a:lnSpc>
              <a:spcBef>
                <a:spcPts val="375"/>
              </a:spcBef>
              <a:spcAft>
                <a:spcPts val="0"/>
              </a:spcAft>
              <a:buClr>
                <a:schemeClr val="dk1"/>
              </a:buClr>
              <a:buSzPts val="2800"/>
              <a:buChar char="•"/>
            </a:pPr>
            <a:r>
              <a:rPr lang="en-US" sz="2800"/>
              <a:t>ARQ (Automatic Repeat Request Protocols)</a:t>
            </a:r>
            <a:endParaRPr/>
          </a:p>
        </p:txBody>
      </p:sp>
      <p:pic>
        <p:nvPicPr>
          <p:cNvPr descr="download.png" id="2032" name="Google Shape;2032;p18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8" name="Google Shape;2038;p182"/>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ADDRESSING</a:t>
            </a:r>
            <a:endParaRPr>
              <a:solidFill>
                <a:srgbClr val="FF0000"/>
              </a:solidFill>
            </a:endParaRPr>
          </a:p>
        </p:txBody>
      </p:sp>
      <p:sp>
        <p:nvSpPr>
          <p:cNvPr id="2039" name="Google Shape;2039;p182"/>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rmAutofit/>
          </a:bodyPr>
          <a:lstStyle/>
          <a:p>
            <a:pPr indent="-203200" lvl="0" marL="171450" rtl="0" algn="l">
              <a:lnSpc>
                <a:spcPct val="90000"/>
              </a:lnSpc>
              <a:spcBef>
                <a:spcPts val="0"/>
              </a:spcBef>
              <a:spcAft>
                <a:spcPts val="0"/>
              </a:spcAft>
              <a:buClr>
                <a:schemeClr val="dk1"/>
              </a:buClr>
              <a:buSzPts val="3200"/>
              <a:buChar char="•"/>
            </a:pPr>
            <a:r>
              <a:rPr lang="en-US" sz="3200"/>
              <a:t>Four levels of addresses are used in an internet employing the TCP/IP protocols: </a:t>
            </a:r>
            <a:endParaRPr/>
          </a:p>
          <a:p>
            <a:pPr indent="-203200" lvl="4" marL="15430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physical address, </a:t>
            </a:r>
            <a:endParaRPr/>
          </a:p>
          <a:p>
            <a:pPr indent="-203200" lvl="4" marL="15430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logical address, </a:t>
            </a:r>
            <a:endParaRPr/>
          </a:p>
          <a:p>
            <a:pPr indent="-203200" lvl="4" marL="15430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port address, and </a:t>
            </a:r>
            <a:endParaRPr/>
          </a:p>
          <a:p>
            <a:pPr indent="-203200" lvl="4" marL="1543050" rtl="0" algn="l">
              <a:lnSpc>
                <a:spcPct val="90000"/>
              </a:lnSpc>
              <a:spcBef>
                <a:spcPts val="375"/>
              </a:spcBef>
              <a:spcAft>
                <a:spcPts val="0"/>
              </a:spcAft>
              <a:buClr>
                <a:schemeClr val="dk1"/>
              </a:buClr>
              <a:buSzPts val="3200"/>
              <a:buChar char="•"/>
            </a:pPr>
            <a:r>
              <a:rPr lang="en-US" sz="3200">
                <a:latin typeface="Times New Roman"/>
                <a:ea typeface="Times New Roman"/>
                <a:cs typeface="Times New Roman"/>
                <a:sym typeface="Times New Roman"/>
              </a:rPr>
              <a:t>application-specific address. </a:t>
            </a:r>
            <a:endParaRPr/>
          </a:p>
          <a:p>
            <a:pPr indent="-203200" lvl="0" marL="171450" rtl="0" algn="l">
              <a:lnSpc>
                <a:spcPct val="90000"/>
              </a:lnSpc>
              <a:spcBef>
                <a:spcPts val="750"/>
              </a:spcBef>
              <a:spcAft>
                <a:spcPts val="0"/>
              </a:spcAft>
              <a:buClr>
                <a:schemeClr val="dk1"/>
              </a:buClr>
              <a:buSzPts val="3200"/>
              <a:buChar char="•"/>
            </a:pPr>
            <a:r>
              <a:rPr lang="en-US" sz="3200"/>
              <a:t>Each address is related to a one layer in the TCP/IP architecture, as shown in the following Figure.</a:t>
            </a:r>
            <a:endParaRPr/>
          </a:p>
        </p:txBody>
      </p:sp>
      <p:pic>
        <p:nvPicPr>
          <p:cNvPr descr="download.png" id="2040" name="Google Shape;2040;p18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6" name="Google Shape;2046;p183"/>
          <p:cNvSpPr txBox="1"/>
          <p:nvPr>
            <p:ph type="title"/>
          </p:nvPr>
        </p:nvSpPr>
        <p:spPr>
          <a:xfrm>
            <a:off x="457200" y="152400"/>
            <a:ext cx="57912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ADDRESSING</a:t>
            </a:r>
            <a:endParaRPr>
              <a:solidFill>
                <a:srgbClr val="FF0000"/>
              </a:solidFill>
            </a:endParaRPr>
          </a:p>
        </p:txBody>
      </p:sp>
      <p:sp>
        <p:nvSpPr>
          <p:cNvPr id="2047" name="Google Shape;2047;p183"/>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t/>
            </a:r>
            <a:endParaRPr/>
          </a:p>
        </p:txBody>
      </p:sp>
      <p:pic>
        <p:nvPicPr>
          <p:cNvPr descr="download.png" id="2048" name="Google Shape;2048;p18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049" name="Google Shape;2049;p183"/>
          <p:cNvPicPr preferRelativeResize="0"/>
          <p:nvPr/>
        </p:nvPicPr>
        <p:blipFill rotWithShape="1">
          <a:blip r:embed="rId4">
            <a:alphaModFix/>
          </a:blip>
          <a:srcRect b="0" l="0" r="0" t="0"/>
          <a:stretch/>
        </p:blipFill>
        <p:spPr>
          <a:xfrm>
            <a:off x="381000" y="1295400"/>
            <a:ext cx="8428037" cy="518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5000"/>
                                        <p:tgtEl>
                                          <p:spTgt spid="2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5" name="Google Shape;2055;p184"/>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ADDRESSING</a:t>
            </a:r>
            <a:endParaRPr>
              <a:solidFill>
                <a:srgbClr val="FF0000"/>
              </a:solidFill>
            </a:endParaRPr>
          </a:p>
        </p:txBody>
      </p:sp>
      <p:sp>
        <p:nvSpPr>
          <p:cNvPr id="2056" name="Google Shape;2056;p184"/>
          <p:cNvSpPr txBox="1"/>
          <p:nvPr>
            <p:ph idx="1" type="body"/>
          </p:nvPr>
        </p:nvSpPr>
        <p:spPr>
          <a:xfrm>
            <a:off x="457200" y="1600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Physical Addresses </a:t>
            </a:r>
            <a:endParaRPr/>
          </a:p>
          <a:p>
            <a:pPr indent="-171450" lvl="0" marL="171450" rtl="0" algn="l">
              <a:lnSpc>
                <a:spcPct val="90000"/>
              </a:lnSpc>
              <a:spcBef>
                <a:spcPts val="750"/>
              </a:spcBef>
              <a:spcAft>
                <a:spcPts val="0"/>
              </a:spcAft>
              <a:buClr>
                <a:schemeClr val="dk1"/>
              </a:buClr>
              <a:buSzPts val="2100"/>
              <a:buChar char="•"/>
            </a:pPr>
            <a:r>
              <a:rPr lang="en-US"/>
              <a:t>The physical address, also known as the link address, is the address of a node as defined by its LAN or WAN.</a:t>
            </a:r>
            <a:endParaRPr/>
          </a:p>
          <a:p>
            <a:pPr indent="-171450" lvl="0" marL="171450" rtl="0" algn="l">
              <a:lnSpc>
                <a:spcPct val="90000"/>
              </a:lnSpc>
              <a:spcBef>
                <a:spcPts val="750"/>
              </a:spcBef>
              <a:spcAft>
                <a:spcPts val="0"/>
              </a:spcAft>
              <a:buClr>
                <a:schemeClr val="dk1"/>
              </a:buClr>
              <a:buSzPts val="2100"/>
              <a:buChar char="•"/>
            </a:pPr>
            <a:r>
              <a:rPr lang="en-US"/>
              <a:t>It is included in the frame used by the data link layer. It is the lowest-level address. </a:t>
            </a:r>
            <a:endParaRPr/>
          </a:p>
          <a:p>
            <a:pPr indent="-171450" lvl="0" marL="171450" rtl="0" algn="l">
              <a:lnSpc>
                <a:spcPct val="90000"/>
              </a:lnSpc>
              <a:spcBef>
                <a:spcPts val="750"/>
              </a:spcBef>
              <a:spcAft>
                <a:spcPts val="0"/>
              </a:spcAft>
              <a:buClr>
                <a:schemeClr val="dk1"/>
              </a:buClr>
              <a:buSzPts val="2100"/>
              <a:buChar char="•"/>
            </a:pPr>
            <a:r>
              <a:rPr lang="en-US"/>
              <a:t>The size and format of these addresses vary depending on the network. </a:t>
            </a:r>
            <a:endParaRPr/>
          </a:p>
          <a:p>
            <a:pPr indent="-171450" lvl="0" marL="171450" rtl="0" algn="l">
              <a:lnSpc>
                <a:spcPct val="90000"/>
              </a:lnSpc>
              <a:spcBef>
                <a:spcPts val="750"/>
              </a:spcBef>
              <a:spcAft>
                <a:spcPts val="0"/>
              </a:spcAft>
              <a:buClr>
                <a:schemeClr val="dk1"/>
              </a:buClr>
              <a:buSzPts val="2100"/>
              <a:buChar char="•"/>
            </a:pPr>
            <a:r>
              <a:rPr lang="en-US"/>
              <a:t>For example, Ethernet uses a 6-byte (48-bit) physical address that is imprinted on the network interface card (NIC). </a:t>
            </a:r>
            <a:endParaRPr/>
          </a:p>
          <a:p>
            <a:pPr indent="-171450" lvl="0" marL="171450" rtl="0" algn="l">
              <a:lnSpc>
                <a:spcPct val="90000"/>
              </a:lnSpc>
              <a:spcBef>
                <a:spcPts val="750"/>
              </a:spcBef>
              <a:spcAft>
                <a:spcPts val="0"/>
              </a:spcAft>
              <a:buClr>
                <a:schemeClr val="dk1"/>
              </a:buClr>
              <a:buSzPts val="2100"/>
              <a:buChar char="•"/>
            </a:pPr>
            <a:r>
              <a:rPr lang="en-US"/>
              <a:t>Most local area networks use a 48-bit (6-byte) physical address written as 12 hexadecimal digits; every byte (2 hexadecimal digits) is separated by a colon, as shown below.</a:t>
            </a:r>
            <a:endParaRPr/>
          </a:p>
        </p:txBody>
      </p:sp>
      <p:pic>
        <p:nvPicPr>
          <p:cNvPr descr="download.png" id="2057" name="Google Shape;2057;p18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058" name="Google Shape;2058;p184"/>
          <p:cNvPicPr preferRelativeResize="0"/>
          <p:nvPr/>
        </p:nvPicPr>
        <p:blipFill rotWithShape="1">
          <a:blip r:embed="rId4">
            <a:alphaModFix/>
          </a:blip>
          <a:srcRect b="0" l="0" r="0" t="0"/>
          <a:stretch/>
        </p:blipFill>
        <p:spPr>
          <a:xfrm>
            <a:off x="2286000" y="5715000"/>
            <a:ext cx="5181600" cy="8382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4" name="Google Shape;2064;p185"/>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ADDRESSING</a:t>
            </a:r>
            <a:endParaRPr>
              <a:solidFill>
                <a:srgbClr val="FF0000"/>
              </a:solidFill>
            </a:endParaRPr>
          </a:p>
        </p:txBody>
      </p:sp>
      <p:sp>
        <p:nvSpPr>
          <p:cNvPr id="2065" name="Google Shape;2065;p185"/>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Unicast, Multicast, and Broadcast Physical Addresses </a:t>
            </a:r>
            <a:endParaRPr/>
          </a:p>
          <a:p>
            <a:pPr indent="-171450" lvl="0" marL="171450" rtl="0" algn="l">
              <a:lnSpc>
                <a:spcPct val="90000"/>
              </a:lnSpc>
              <a:spcBef>
                <a:spcPts val="750"/>
              </a:spcBef>
              <a:spcAft>
                <a:spcPts val="0"/>
              </a:spcAft>
              <a:buClr>
                <a:schemeClr val="dk1"/>
              </a:buClr>
              <a:buSzPts val="2100"/>
              <a:buChar char="•"/>
            </a:pPr>
            <a:r>
              <a:rPr lang="en-US"/>
              <a:t>Physical addresses can be either </a:t>
            </a:r>
            <a:endParaRPr/>
          </a:p>
          <a:p>
            <a:pPr indent="-171450" lvl="1" marL="514350" rtl="0" algn="l">
              <a:lnSpc>
                <a:spcPct val="90000"/>
              </a:lnSpc>
              <a:spcBef>
                <a:spcPts val="375"/>
              </a:spcBef>
              <a:spcAft>
                <a:spcPts val="0"/>
              </a:spcAft>
              <a:buClr>
                <a:schemeClr val="dk1"/>
              </a:buClr>
              <a:buSzPts val="1800"/>
              <a:buChar char="•"/>
            </a:pPr>
            <a:r>
              <a:rPr lang="en-US"/>
              <a:t>Unicast (one single recipient), </a:t>
            </a:r>
            <a:endParaRPr/>
          </a:p>
          <a:p>
            <a:pPr indent="-171450" lvl="1" marL="514350" rtl="0" algn="l">
              <a:lnSpc>
                <a:spcPct val="90000"/>
              </a:lnSpc>
              <a:spcBef>
                <a:spcPts val="375"/>
              </a:spcBef>
              <a:spcAft>
                <a:spcPts val="0"/>
              </a:spcAft>
              <a:buClr>
                <a:schemeClr val="dk1"/>
              </a:buClr>
              <a:buSzPts val="1800"/>
              <a:buChar char="•"/>
            </a:pPr>
            <a:r>
              <a:rPr lang="en-US"/>
              <a:t>multicast (a group of recipients), or </a:t>
            </a:r>
            <a:endParaRPr/>
          </a:p>
          <a:p>
            <a:pPr indent="-171450" lvl="1" marL="514350" rtl="0" algn="l">
              <a:lnSpc>
                <a:spcPct val="90000"/>
              </a:lnSpc>
              <a:spcBef>
                <a:spcPts val="375"/>
              </a:spcBef>
              <a:spcAft>
                <a:spcPts val="0"/>
              </a:spcAft>
              <a:buClr>
                <a:schemeClr val="dk1"/>
              </a:buClr>
              <a:buSzPts val="1800"/>
              <a:buChar char="•"/>
            </a:pPr>
            <a:r>
              <a:rPr lang="en-US"/>
              <a:t>broadcast (to be received by all systems in the network). </a:t>
            </a:r>
            <a:endParaRPr/>
          </a:p>
          <a:p>
            <a:pPr indent="-171450" lvl="0" marL="171450" rtl="0" algn="l">
              <a:lnSpc>
                <a:spcPct val="90000"/>
              </a:lnSpc>
              <a:spcBef>
                <a:spcPts val="750"/>
              </a:spcBef>
              <a:spcAft>
                <a:spcPts val="0"/>
              </a:spcAft>
              <a:buClr>
                <a:schemeClr val="dk1"/>
              </a:buClr>
              <a:buSzPts val="2100"/>
              <a:buChar char="•"/>
            </a:pPr>
            <a:r>
              <a:rPr lang="en-US"/>
              <a:t>Some networks support all three addresses</a:t>
            </a:r>
            <a:endParaRPr/>
          </a:p>
        </p:txBody>
      </p:sp>
      <p:pic>
        <p:nvPicPr>
          <p:cNvPr descr="download.png" id="2066" name="Google Shape;2066;p18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2" name="Google Shape;2072;p186"/>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ADDRESSING</a:t>
            </a:r>
            <a:endParaRPr>
              <a:solidFill>
                <a:srgbClr val="FF0000"/>
              </a:solidFill>
            </a:endParaRPr>
          </a:p>
        </p:txBody>
      </p:sp>
      <p:sp>
        <p:nvSpPr>
          <p:cNvPr id="2073" name="Google Shape;2073;p186"/>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Logical Addresses </a:t>
            </a:r>
            <a:endParaRPr/>
          </a:p>
          <a:p>
            <a:pPr indent="-171450" lvl="0" marL="171450" rtl="0" algn="l">
              <a:lnSpc>
                <a:spcPct val="90000"/>
              </a:lnSpc>
              <a:spcBef>
                <a:spcPts val="750"/>
              </a:spcBef>
              <a:spcAft>
                <a:spcPts val="0"/>
              </a:spcAft>
              <a:buClr>
                <a:schemeClr val="dk1"/>
              </a:buClr>
              <a:buSzPts val="2100"/>
              <a:buChar char="•"/>
            </a:pPr>
            <a:r>
              <a:rPr lang="en-US"/>
              <a:t>Logical addresses are necessary for universal communications that are independent of underlying physical networks. </a:t>
            </a:r>
            <a:endParaRPr/>
          </a:p>
          <a:p>
            <a:pPr indent="-171450" lvl="0" marL="171450" rtl="0" algn="l">
              <a:lnSpc>
                <a:spcPct val="90000"/>
              </a:lnSpc>
              <a:spcBef>
                <a:spcPts val="750"/>
              </a:spcBef>
              <a:spcAft>
                <a:spcPts val="0"/>
              </a:spcAft>
              <a:buClr>
                <a:schemeClr val="dk1"/>
              </a:buClr>
              <a:buSzPts val="2100"/>
              <a:buChar char="•"/>
            </a:pPr>
            <a:r>
              <a:rPr lang="en-US"/>
              <a:t>Physical addresses are not adequate in an internetwork environment where different networks can have different address formats. </a:t>
            </a:r>
            <a:endParaRPr/>
          </a:p>
          <a:p>
            <a:pPr indent="-171450" lvl="0" marL="171450" rtl="0" algn="l">
              <a:lnSpc>
                <a:spcPct val="90000"/>
              </a:lnSpc>
              <a:spcBef>
                <a:spcPts val="750"/>
              </a:spcBef>
              <a:spcAft>
                <a:spcPts val="0"/>
              </a:spcAft>
              <a:buClr>
                <a:schemeClr val="dk1"/>
              </a:buClr>
              <a:buSzPts val="2100"/>
              <a:buChar char="•"/>
            </a:pPr>
            <a:r>
              <a:rPr lang="en-US"/>
              <a:t>A universal addressing system is needed in which each host can be identified uniquely, regardless of the underlying physical network. </a:t>
            </a:r>
            <a:endParaRPr/>
          </a:p>
          <a:p>
            <a:pPr indent="-171450" lvl="0" marL="171450" rtl="0" algn="l">
              <a:lnSpc>
                <a:spcPct val="90000"/>
              </a:lnSpc>
              <a:spcBef>
                <a:spcPts val="750"/>
              </a:spcBef>
              <a:spcAft>
                <a:spcPts val="0"/>
              </a:spcAft>
              <a:buClr>
                <a:schemeClr val="dk1"/>
              </a:buClr>
              <a:buSzPts val="2100"/>
              <a:buChar char="•"/>
            </a:pPr>
            <a:r>
              <a:rPr lang="en-US"/>
              <a:t>The logical addresses are designed for this purpose</a:t>
            </a:r>
            <a:endParaRPr/>
          </a:p>
        </p:txBody>
      </p:sp>
      <p:pic>
        <p:nvPicPr>
          <p:cNvPr descr="download.png" id="2074" name="Google Shape;2074;p18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0" name="Google Shape;2080;p187"/>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ADDRESSING</a:t>
            </a:r>
            <a:endParaRPr>
              <a:solidFill>
                <a:srgbClr val="FF0000"/>
              </a:solidFill>
            </a:endParaRPr>
          </a:p>
        </p:txBody>
      </p:sp>
      <p:sp>
        <p:nvSpPr>
          <p:cNvPr id="2081" name="Google Shape;2081;p187"/>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Port Addresses </a:t>
            </a:r>
            <a:endParaRPr/>
          </a:p>
          <a:p>
            <a:pPr indent="-171450" lvl="0" marL="171450" rtl="0" algn="l">
              <a:lnSpc>
                <a:spcPct val="90000"/>
              </a:lnSpc>
              <a:spcBef>
                <a:spcPts val="750"/>
              </a:spcBef>
              <a:spcAft>
                <a:spcPts val="0"/>
              </a:spcAft>
              <a:buClr>
                <a:schemeClr val="dk1"/>
              </a:buClr>
              <a:buSzPts val="2100"/>
              <a:buChar char="•"/>
            </a:pPr>
            <a:r>
              <a:rPr lang="en-US"/>
              <a:t>The end objective of Internet communication is a process communicating with another process.</a:t>
            </a:r>
            <a:endParaRPr/>
          </a:p>
          <a:p>
            <a:pPr indent="-171450" lvl="0" marL="171450" rtl="0" algn="l">
              <a:lnSpc>
                <a:spcPct val="90000"/>
              </a:lnSpc>
              <a:spcBef>
                <a:spcPts val="750"/>
              </a:spcBef>
              <a:spcAft>
                <a:spcPts val="0"/>
              </a:spcAft>
              <a:buClr>
                <a:schemeClr val="dk1"/>
              </a:buClr>
              <a:buSzPts val="2100"/>
              <a:buChar char="•"/>
            </a:pPr>
            <a:r>
              <a:rPr lang="en-US"/>
              <a:t>For example, computer A can communicate with computer C by using TELNET. At the same time, computer A communicates with computer B by using the File Transfer Protocol (FTP). </a:t>
            </a:r>
            <a:endParaRPr/>
          </a:p>
          <a:p>
            <a:pPr indent="-171450" lvl="0" marL="171450" rtl="0" algn="l">
              <a:lnSpc>
                <a:spcPct val="90000"/>
              </a:lnSpc>
              <a:spcBef>
                <a:spcPts val="750"/>
              </a:spcBef>
              <a:spcAft>
                <a:spcPts val="0"/>
              </a:spcAft>
              <a:buClr>
                <a:schemeClr val="dk1"/>
              </a:buClr>
              <a:buSzPts val="2100"/>
              <a:buChar char="•"/>
            </a:pPr>
            <a:r>
              <a:rPr lang="en-US"/>
              <a:t>For these processes to receive data simultaneously, we need a method to label the different processes. </a:t>
            </a:r>
            <a:endParaRPr/>
          </a:p>
          <a:p>
            <a:pPr indent="-171450" lvl="0" marL="171450" rtl="0" algn="l">
              <a:lnSpc>
                <a:spcPct val="90000"/>
              </a:lnSpc>
              <a:spcBef>
                <a:spcPts val="750"/>
              </a:spcBef>
              <a:spcAft>
                <a:spcPts val="0"/>
              </a:spcAft>
              <a:buClr>
                <a:schemeClr val="dk1"/>
              </a:buClr>
              <a:buSzPts val="2100"/>
              <a:buChar char="•"/>
            </a:pPr>
            <a:r>
              <a:rPr lang="en-US"/>
              <a:t>In other words, they need addresses. In the TCP/IP architecture, the label assigned to a process is called a port address. </a:t>
            </a:r>
            <a:endParaRPr/>
          </a:p>
          <a:p>
            <a:pPr indent="-171450" lvl="0" marL="171450" rtl="0" algn="l">
              <a:lnSpc>
                <a:spcPct val="90000"/>
              </a:lnSpc>
              <a:spcBef>
                <a:spcPts val="750"/>
              </a:spcBef>
              <a:spcAft>
                <a:spcPts val="0"/>
              </a:spcAft>
              <a:buClr>
                <a:schemeClr val="dk1"/>
              </a:buClr>
              <a:buSzPts val="2100"/>
              <a:buChar char="•"/>
            </a:pPr>
            <a:r>
              <a:rPr lang="en-US"/>
              <a:t>A port address in TCP/IP is 16 bits in length.</a:t>
            </a:r>
            <a:endParaRPr/>
          </a:p>
        </p:txBody>
      </p:sp>
      <p:pic>
        <p:nvPicPr>
          <p:cNvPr descr="download.png" id="2082" name="Google Shape;2082;p18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8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8" name="Google Shape;2088;p188"/>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ADDRESSING</a:t>
            </a:r>
            <a:endParaRPr>
              <a:solidFill>
                <a:srgbClr val="FF0000"/>
              </a:solidFill>
            </a:endParaRPr>
          </a:p>
        </p:txBody>
      </p:sp>
      <p:sp>
        <p:nvSpPr>
          <p:cNvPr id="2089" name="Google Shape;2089;p188"/>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Application-Specific Addresses </a:t>
            </a:r>
            <a:endParaRPr/>
          </a:p>
          <a:p>
            <a:pPr indent="-171450" lvl="0" marL="171450" rtl="0" algn="l">
              <a:lnSpc>
                <a:spcPct val="90000"/>
              </a:lnSpc>
              <a:spcBef>
                <a:spcPts val="750"/>
              </a:spcBef>
              <a:spcAft>
                <a:spcPts val="0"/>
              </a:spcAft>
              <a:buClr>
                <a:schemeClr val="dk1"/>
              </a:buClr>
              <a:buSzPts val="2100"/>
              <a:buChar char="•"/>
            </a:pPr>
            <a:r>
              <a:rPr lang="en-US"/>
              <a:t>Some applications have user-friendly addresses that are designed for that specific application. </a:t>
            </a:r>
            <a:endParaRPr/>
          </a:p>
          <a:p>
            <a:pPr indent="-171450" lvl="0" marL="171450" rtl="0" algn="l">
              <a:lnSpc>
                <a:spcPct val="90000"/>
              </a:lnSpc>
              <a:spcBef>
                <a:spcPts val="750"/>
              </a:spcBef>
              <a:spcAft>
                <a:spcPts val="0"/>
              </a:spcAft>
              <a:buClr>
                <a:schemeClr val="dk1"/>
              </a:buClr>
              <a:buSzPts val="2100"/>
              <a:buChar char="•"/>
            </a:pPr>
            <a:r>
              <a:rPr lang="en-US"/>
              <a:t>Examples include the e-mail address (for example, co_sci@yahoo.com) and the Universal Resource Locator (URL) (for example, www.mhhe.com). </a:t>
            </a:r>
            <a:endParaRPr/>
          </a:p>
          <a:p>
            <a:pPr indent="-171450" lvl="0" marL="171450" rtl="0" algn="l">
              <a:lnSpc>
                <a:spcPct val="90000"/>
              </a:lnSpc>
              <a:spcBef>
                <a:spcPts val="750"/>
              </a:spcBef>
              <a:spcAft>
                <a:spcPts val="0"/>
              </a:spcAft>
              <a:buClr>
                <a:schemeClr val="dk1"/>
              </a:buClr>
              <a:buSzPts val="2100"/>
              <a:buChar char="•"/>
            </a:pPr>
            <a:r>
              <a:rPr lang="en-US"/>
              <a:t>The first defines the recipient of an e-mail; the second is used to find a document on the World Wide Web. </a:t>
            </a:r>
            <a:endParaRPr/>
          </a:p>
          <a:p>
            <a:pPr indent="-171450" lvl="0" marL="171450" rtl="0" algn="l">
              <a:lnSpc>
                <a:spcPct val="90000"/>
              </a:lnSpc>
              <a:spcBef>
                <a:spcPts val="750"/>
              </a:spcBef>
              <a:spcAft>
                <a:spcPts val="0"/>
              </a:spcAft>
              <a:buClr>
                <a:schemeClr val="dk1"/>
              </a:buClr>
              <a:buSzPts val="2100"/>
              <a:buChar char="•"/>
            </a:pPr>
            <a:r>
              <a:rPr lang="en-US"/>
              <a:t>These addresses, however, get changed to the corresponding port and logical addresses by the sending computer.</a:t>
            </a:r>
            <a:endParaRPr/>
          </a:p>
        </p:txBody>
      </p:sp>
      <p:pic>
        <p:nvPicPr>
          <p:cNvPr descr="download.png" id="2090" name="Google Shape;2090;p18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8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6" name="Google Shape;2096;p189"/>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Session 9</a:t>
            </a:r>
            <a:endParaRPr>
              <a:solidFill>
                <a:srgbClr val="FF0000"/>
              </a:solidFill>
            </a:endParaRPr>
          </a:p>
        </p:txBody>
      </p:sp>
      <p:sp>
        <p:nvSpPr>
          <p:cNvPr id="2097" name="Google Shape;2097;p189"/>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a:p>
            <a:pPr indent="-171450" lvl="0" marL="171450" rtl="0" algn="l">
              <a:lnSpc>
                <a:spcPct val="90000"/>
              </a:lnSpc>
              <a:spcBef>
                <a:spcPts val="750"/>
              </a:spcBef>
              <a:spcAft>
                <a:spcPts val="0"/>
              </a:spcAft>
              <a:buClr>
                <a:schemeClr val="dk1"/>
              </a:buClr>
              <a:buSzPts val="2100"/>
              <a:buNone/>
            </a:pPr>
            <a:r>
              <a:rPr lang="en-US"/>
              <a:t>Network  layer protocols:</a:t>
            </a:r>
            <a:endParaRPr/>
          </a:p>
          <a:p>
            <a:pPr indent="-171450" lvl="1" marL="514350" rtl="0" algn="l">
              <a:lnSpc>
                <a:spcPct val="90000"/>
              </a:lnSpc>
              <a:spcBef>
                <a:spcPts val="375"/>
              </a:spcBef>
              <a:spcAft>
                <a:spcPts val="0"/>
              </a:spcAft>
              <a:buClr>
                <a:schemeClr val="dk1"/>
              </a:buClr>
              <a:buSzPts val="1800"/>
              <a:buChar char="•"/>
            </a:pPr>
            <a:r>
              <a:rPr lang="en-US"/>
              <a:t> ARP - is used in address mapping </a:t>
            </a:r>
            <a:endParaRPr/>
          </a:p>
          <a:p>
            <a:pPr indent="-171450" lvl="1" marL="514350" rtl="0" algn="l">
              <a:lnSpc>
                <a:spcPct val="90000"/>
              </a:lnSpc>
              <a:spcBef>
                <a:spcPts val="375"/>
              </a:spcBef>
              <a:spcAft>
                <a:spcPts val="0"/>
              </a:spcAft>
              <a:buClr>
                <a:schemeClr val="dk1"/>
              </a:buClr>
              <a:buSzPts val="1800"/>
              <a:buChar char="•"/>
            </a:pPr>
            <a:r>
              <a:rPr lang="en-US"/>
              <a:t> RARP - used in address mapping but in reverse</a:t>
            </a:r>
            <a:endParaRPr/>
          </a:p>
          <a:p>
            <a:pPr indent="-171450" lvl="1" marL="514350" rtl="0" algn="l">
              <a:lnSpc>
                <a:spcPct val="90000"/>
              </a:lnSpc>
              <a:spcBef>
                <a:spcPts val="375"/>
              </a:spcBef>
              <a:spcAft>
                <a:spcPts val="0"/>
              </a:spcAft>
              <a:buClr>
                <a:schemeClr val="dk1"/>
              </a:buClr>
              <a:buSzPts val="1800"/>
              <a:buChar char="•"/>
            </a:pPr>
            <a:r>
              <a:rPr lang="en-US"/>
              <a:t> ICMP - handle some errors that may occur in delivery. </a:t>
            </a:r>
            <a:endParaRPr/>
          </a:p>
          <a:p>
            <a:pPr indent="-171450" lvl="0" marL="171450" rtl="0" algn="l">
              <a:lnSpc>
                <a:spcPct val="90000"/>
              </a:lnSpc>
              <a:spcBef>
                <a:spcPts val="750"/>
              </a:spcBef>
              <a:spcAft>
                <a:spcPts val="0"/>
              </a:spcAft>
              <a:buClr>
                <a:schemeClr val="dk1"/>
              </a:buClr>
              <a:buSzPts val="2100"/>
              <a:buNone/>
            </a:pPr>
            <a:r>
              <a:rPr lang="en-US"/>
              <a:t> </a:t>
            </a:r>
            <a:endParaRPr/>
          </a:p>
        </p:txBody>
      </p:sp>
      <p:pic>
        <p:nvPicPr>
          <p:cNvPr descr="download.png" id="2098" name="Google Shape;2098;p18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9"/>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227" name="Google Shape;227;p19"/>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28" name="Google Shape;228;p19"/>
          <p:cNvSpPr txBox="1"/>
          <p:nvPr/>
        </p:nvSpPr>
        <p:spPr>
          <a:xfrm>
            <a:off x="152400" y="1295400"/>
            <a:ext cx="8991600" cy="5181600"/>
          </a:xfrm>
          <a:prstGeom prst="rect">
            <a:avLst/>
          </a:prstGeom>
          <a:noFill/>
          <a:ln>
            <a:noFill/>
          </a:ln>
        </p:spPr>
        <p:txBody>
          <a:bodyPr anchorCtr="0" anchor="t" bIns="45700" lIns="91425" spcFirstLastPara="1" rIns="91425" wrap="square" tIns="45700">
            <a:normAutofit/>
          </a:bodyPr>
          <a:lstStyle/>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rgbClr val="0000FF"/>
                </a:solidFill>
                <a:latin typeface="Calibri"/>
                <a:ea typeface="Calibri"/>
                <a:cs typeface="Calibri"/>
                <a:sym typeface="Calibri"/>
              </a:rPr>
              <a:t>Early 1990s:</a:t>
            </a:r>
            <a:r>
              <a:rPr lang="en-US" sz="32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WWW</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Hypertext  </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HTTP: Tim Berners-Lee develops WWW an Internet based hypermedia initiative, and </a:t>
            </a:r>
            <a:r>
              <a:rPr b="0" i="0" lang="en-US" sz="2800" u="none" cap="none" strike="noStrike">
                <a:solidFill>
                  <a:srgbClr val="FF0000"/>
                </a:solidFill>
                <a:latin typeface="Calibri"/>
                <a:ea typeface="Calibri"/>
                <a:cs typeface="Calibri"/>
                <a:sym typeface="Calibri"/>
              </a:rPr>
              <a:t>specifies URLs, HTTP and HTML which became basis for today’s WWW</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1994: Mosaic (Univ. of Illinois), later </a:t>
            </a:r>
            <a:r>
              <a:rPr b="0" i="0" lang="en-US" sz="2800" u="none" cap="none" strike="noStrike">
                <a:solidFill>
                  <a:srgbClr val="FF0000"/>
                </a:solidFill>
                <a:latin typeface="Calibri"/>
                <a:ea typeface="Calibri"/>
                <a:cs typeface="Calibri"/>
                <a:sym typeface="Calibri"/>
              </a:rPr>
              <a:t>Netscape the major browsers </a:t>
            </a:r>
            <a:r>
              <a:rPr b="0" i="0" lang="en-US" sz="2800" u="none" cap="none" strike="noStrike">
                <a:solidFill>
                  <a:schemeClr val="dk1"/>
                </a:solidFill>
                <a:latin typeface="Calibri"/>
                <a:ea typeface="Calibri"/>
                <a:cs typeface="Calibri"/>
                <a:sym typeface="Calibri"/>
              </a:rPr>
              <a:t>until late 1990’s</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Commercialization of the </a:t>
            </a:r>
            <a:r>
              <a:rPr b="0" i="0" lang="en-US" sz="2800" u="none" cap="none" strike="noStrike">
                <a:solidFill>
                  <a:srgbClr val="FF0000"/>
                </a:solidFill>
                <a:latin typeface="Calibri"/>
                <a:ea typeface="Calibri"/>
                <a:cs typeface="Calibri"/>
                <a:sym typeface="Calibri"/>
              </a:rPr>
              <a:t>WWW</a:t>
            </a:r>
            <a:r>
              <a:rPr b="0" i="0" lang="en-US" sz="2800" u="none" cap="none" strike="noStrike">
                <a:solidFill>
                  <a:schemeClr val="dk1"/>
                </a:solidFill>
                <a:latin typeface="Calibri"/>
                <a:ea typeface="Calibri"/>
                <a:cs typeface="Calibri"/>
                <a:sym typeface="Calibri"/>
              </a:rPr>
              <a:t>, with introduction of </a:t>
            </a:r>
            <a:r>
              <a:rPr b="0" i="0" lang="en-US" sz="2800" u="none" cap="none" strike="noStrike">
                <a:solidFill>
                  <a:srgbClr val="FF0000"/>
                </a:solidFill>
                <a:latin typeface="Calibri"/>
                <a:ea typeface="Calibri"/>
                <a:cs typeface="Calibri"/>
                <a:sym typeface="Calibri"/>
              </a:rPr>
              <a:t>HTTPS</a:t>
            </a:r>
            <a:r>
              <a:rPr b="0" i="0" lang="en-US" sz="2800" u="none" cap="none" strike="noStrike">
                <a:solidFill>
                  <a:schemeClr val="dk1"/>
                </a:solidFill>
                <a:latin typeface="Calibri"/>
                <a:ea typeface="Calibri"/>
                <a:cs typeface="Calibri"/>
                <a:sym typeface="Calibri"/>
              </a:rPr>
              <a:t> e-commerce is realized </a:t>
            </a:r>
            <a:endParaRPr/>
          </a:p>
          <a:p>
            <a:pPr indent="0" lvl="1" marL="457200" marR="0" rtl="0" algn="l">
              <a:lnSpc>
                <a:spcPct val="8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203200" lvl="0" marL="0" marR="0" rtl="0" algn="l">
              <a:lnSpc>
                <a:spcPct val="80000"/>
              </a:lnSpc>
              <a:spcBef>
                <a:spcPts val="0"/>
              </a:spcBef>
              <a:spcAft>
                <a:spcPts val="0"/>
              </a:spcAft>
              <a:buClr>
                <a:srgbClr val="0000FF"/>
              </a:buClr>
              <a:buSzPts val="3200"/>
              <a:buFont typeface="Arial"/>
              <a:buChar char="•"/>
            </a:pPr>
            <a:r>
              <a:rPr lang="en-US" sz="3200">
                <a:solidFill>
                  <a:srgbClr val="0000FF"/>
                </a:solidFill>
                <a:latin typeface="Calibri"/>
                <a:ea typeface="Calibri"/>
                <a:cs typeface="Calibri"/>
                <a:sym typeface="Calibri"/>
              </a:rPr>
              <a:t> Late 1990’s:</a:t>
            </a:r>
            <a:endParaRPr/>
          </a:p>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50 million computers on Internet</a:t>
            </a:r>
            <a:endParaRPr/>
          </a:p>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100 million+ users</a:t>
            </a:r>
            <a:endParaRPr/>
          </a:p>
          <a:p>
            <a:pPr indent="-203200" lvl="0" marL="0" marR="0" rtl="0" algn="l">
              <a:lnSpc>
                <a:spcPct val="8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 backbone links running at 1 Gbps</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1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4" name="Google Shape;2104;p190"/>
          <p:cNvSpPr txBox="1"/>
          <p:nvPr>
            <p:ph type="title"/>
          </p:nvPr>
        </p:nvSpPr>
        <p:spPr>
          <a:xfrm>
            <a:off x="457200" y="274638"/>
            <a:ext cx="5791200" cy="9445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Position of NLP in TCP/IP Stack Suite</a:t>
            </a:r>
            <a:endParaRPr>
              <a:solidFill>
                <a:srgbClr val="FF0000"/>
              </a:solidFill>
            </a:endParaRPr>
          </a:p>
        </p:txBody>
      </p:sp>
      <p:sp>
        <p:nvSpPr>
          <p:cNvPr id="2105" name="Google Shape;2105;p190"/>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lang="en-US"/>
              <a:t> </a:t>
            </a:r>
            <a:endParaRPr/>
          </a:p>
        </p:txBody>
      </p:sp>
      <p:pic>
        <p:nvPicPr>
          <p:cNvPr descr="download.png" id="2106" name="Google Shape;2106;p19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107" name="Google Shape;2107;p190"/>
          <p:cNvPicPr preferRelativeResize="0"/>
          <p:nvPr/>
        </p:nvPicPr>
        <p:blipFill rotWithShape="1">
          <a:blip r:embed="rId4">
            <a:alphaModFix/>
          </a:blip>
          <a:srcRect b="0" l="0" r="0" t="0"/>
          <a:stretch/>
        </p:blipFill>
        <p:spPr>
          <a:xfrm>
            <a:off x="104775" y="1371600"/>
            <a:ext cx="8934450" cy="50292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9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3" name="Google Shape;2113;p191"/>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ICMP V4</a:t>
            </a:r>
            <a:endParaRPr>
              <a:solidFill>
                <a:srgbClr val="FF0000"/>
              </a:solidFill>
            </a:endParaRPr>
          </a:p>
        </p:txBody>
      </p:sp>
      <p:sp>
        <p:nvSpPr>
          <p:cNvPr id="2114" name="Google Shape;2114;p191"/>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b="1" lang="en-US"/>
              <a:t>ICMPv4</a:t>
            </a:r>
            <a:r>
              <a:rPr lang="en-US"/>
              <a:t> - The IPv4 has no error-reporting or error-correcting mechanism</a:t>
            </a:r>
            <a:endParaRPr/>
          </a:p>
          <a:p>
            <a:pPr indent="-171450" lvl="0" marL="171450" rtl="0" algn="l">
              <a:lnSpc>
                <a:spcPct val="90000"/>
              </a:lnSpc>
              <a:spcBef>
                <a:spcPts val="750"/>
              </a:spcBef>
              <a:spcAft>
                <a:spcPts val="0"/>
              </a:spcAft>
              <a:buClr>
                <a:schemeClr val="dk1"/>
              </a:buClr>
              <a:buSzPts val="2100"/>
              <a:buChar char="•"/>
            </a:pPr>
            <a:r>
              <a:rPr lang="en-US"/>
              <a:t>The IP protocol also lacks a mechanism for host and management queries</a:t>
            </a:r>
            <a:endParaRPr/>
          </a:p>
          <a:p>
            <a:pPr indent="-171450" lvl="0" marL="171450" rtl="0" algn="l">
              <a:lnSpc>
                <a:spcPct val="90000"/>
              </a:lnSpc>
              <a:spcBef>
                <a:spcPts val="750"/>
              </a:spcBef>
              <a:spcAft>
                <a:spcPts val="0"/>
              </a:spcAft>
              <a:buClr>
                <a:schemeClr val="dk1"/>
              </a:buClr>
              <a:buSzPts val="2100"/>
              <a:buChar char="•"/>
            </a:pPr>
            <a:r>
              <a:rPr lang="en-US"/>
              <a:t>The Internet Control Message Protocol version 4 (ICMPv4) has been designed to compensate for the above two deficiencies</a:t>
            </a:r>
            <a:endParaRPr/>
          </a:p>
          <a:p>
            <a:pPr indent="-171450" lvl="0" marL="171450" rtl="0" algn="l">
              <a:lnSpc>
                <a:spcPct val="90000"/>
              </a:lnSpc>
              <a:spcBef>
                <a:spcPts val="750"/>
              </a:spcBef>
              <a:spcAft>
                <a:spcPts val="0"/>
              </a:spcAft>
              <a:buClr>
                <a:schemeClr val="dk1"/>
              </a:buClr>
              <a:buSzPts val="2100"/>
              <a:buChar char="•"/>
            </a:pPr>
            <a:r>
              <a:rPr b="1" lang="en-US"/>
              <a:t>ICMP MESSAGES </a:t>
            </a:r>
            <a:endParaRPr/>
          </a:p>
          <a:p>
            <a:pPr indent="-171450" lvl="1" marL="514350" rtl="0" algn="l">
              <a:lnSpc>
                <a:spcPct val="90000"/>
              </a:lnSpc>
              <a:spcBef>
                <a:spcPts val="375"/>
              </a:spcBef>
              <a:spcAft>
                <a:spcPts val="0"/>
              </a:spcAft>
              <a:buClr>
                <a:schemeClr val="dk1"/>
              </a:buClr>
              <a:buSzPts val="1800"/>
              <a:buChar char="•"/>
            </a:pPr>
            <a:r>
              <a:rPr b="1" lang="en-US"/>
              <a:t>Error-reporting messages </a:t>
            </a:r>
            <a:r>
              <a:rPr lang="en-US"/>
              <a:t>report problems that a router or a host (destination) may encounter when it processes an IP packet. </a:t>
            </a:r>
            <a:endParaRPr/>
          </a:p>
          <a:p>
            <a:pPr indent="-171450" lvl="1" marL="514350" rtl="0" algn="l">
              <a:lnSpc>
                <a:spcPct val="90000"/>
              </a:lnSpc>
              <a:spcBef>
                <a:spcPts val="375"/>
              </a:spcBef>
              <a:spcAft>
                <a:spcPts val="0"/>
              </a:spcAft>
              <a:buClr>
                <a:schemeClr val="dk1"/>
              </a:buClr>
              <a:buSzPts val="1800"/>
              <a:buChar char="•"/>
            </a:pPr>
            <a:r>
              <a:rPr b="1" lang="en-US"/>
              <a:t>Query messages </a:t>
            </a:r>
            <a:r>
              <a:rPr lang="en-US"/>
              <a:t>help a host or a network manager get specific information from a router or another host.</a:t>
            </a:r>
            <a:endParaRPr/>
          </a:p>
        </p:txBody>
      </p:sp>
      <p:pic>
        <p:nvPicPr>
          <p:cNvPr descr="download.png" id="2115" name="Google Shape;2115;p19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16" name="Google Shape;2116;p191"/>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9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2" name="Google Shape;2122;p192"/>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ICMP V4</a:t>
            </a:r>
            <a:endParaRPr>
              <a:solidFill>
                <a:srgbClr val="FF0000"/>
              </a:solidFill>
            </a:endParaRPr>
          </a:p>
        </p:txBody>
      </p:sp>
      <p:sp>
        <p:nvSpPr>
          <p:cNvPr id="2123" name="Google Shape;2123;p192"/>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General format of ICMP messages</a:t>
            </a:r>
            <a:endParaRPr/>
          </a:p>
        </p:txBody>
      </p:sp>
      <p:pic>
        <p:nvPicPr>
          <p:cNvPr descr="download.png" id="2124" name="Google Shape;2124;p19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25" name="Google Shape;2125;p192"/>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26" name="Google Shape;2126;p192"/>
          <p:cNvPicPr preferRelativeResize="0"/>
          <p:nvPr/>
        </p:nvPicPr>
        <p:blipFill rotWithShape="1">
          <a:blip r:embed="rId4">
            <a:alphaModFix/>
          </a:blip>
          <a:srcRect b="0" l="0" r="0" t="0"/>
          <a:stretch/>
        </p:blipFill>
        <p:spPr>
          <a:xfrm>
            <a:off x="457200" y="1905000"/>
            <a:ext cx="7991475" cy="2362200"/>
          </a:xfrm>
          <a:prstGeom prst="rect">
            <a:avLst/>
          </a:prstGeom>
          <a:noFill/>
          <a:ln>
            <a:noFill/>
          </a:ln>
        </p:spPr>
      </p:pic>
      <p:pic>
        <p:nvPicPr>
          <p:cNvPr id="2127" name="Google Shape;2127;p192"/>
          <p:cNvPicPr preferRelativeResize="0"/>
          <p:nvPr/>
        </p:nvPicPr>
        <p:blipFill rotWithShape="1">
          <a:blip r:embed="rId5">
            <a:alphaModFix/>
          </a:blip>
          <a:srcRect b="0" l="0" r="0" t="0"/>
          <a:stretch/>
        </p:blipFill>
        <p:spPr>
          <a:xfrm>
            <a:off x="381000" y="4267200"/>
            <a:ext cx="8010525" cy="20193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9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3" name="Google Shape;2133;p193"/>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ICMP V4</a:t>
            </a:r>
            <a:endParaRPr>
              <a:solidFill>
                <a:srgbClr val="FF0000"/>
              </a:solidFill>
            </a:endParaRPr>
          </a:p>
        </p:txBody>
      </p:sp>
      <p:sp>
        <p:nvSpPr>
          <p:cNvPr id="2134" name="Google Shape;2134;p193"/>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Contents of data field for the error messages</a:t>
            </a:r>
            <a:endParaRPr/>
          </a:p>
        </p:txBody>
      </p:sp>
      <p:pic>
        <p:nvPicPr>
          <p:cNvPr descr="download.png" id="2135" name="Google Shape;2135;p19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36" name="Google Shape;2136;p193"/>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37" name="Google Shape;2137;p193"/>
          <p:cNvPicPr preferRelativeResize="0"/>
          <p:nvPr/>
        </p:nvPicPr>
        <p:blipFill rotWithShape="1">
          <a:blip r:embed="rId4">
            <a:alphaModFix/>
          </a:blip>
          <a:srcRect b="0" l="0" r="0" t="0"/>
          <a:stretch/>
        </p:blipFill>
        <p:spPr>
          <a:xfrm>
            <a:off x="609600" y="2057400"/>
            <a:ext cx="7486650" cy="3962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9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3" name="Google Shape;2143;p194"/>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a:t>
            </a:r>
            <a:endParaRPr>
              <a:solidFill>
                <a:srgbClr val="FF0000"/>
              </a:solidFill>
            </a:endParaRPr>
          </a:p>
        </p:txBody>
      </p:sp>
      <p:sp>
        <p:nvSpPr>
          <p:cNvPr id="2144" name="Google Shape;2144;p194"/>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Address Resolution Protocol</a:t>
            </a:r>
            <a:endParaRPr/>
          </a:p>
        </p:txBody>
      </p:sp>
      <p:pic>
        <p:nvPicPr>
          <p:cNvPr descr="download.png" id="2145" name="Google Shape;2145;p19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46" name="Google Shape;2146;p194"/>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47" name="Google Shape;2147;p194"/>
          <p:cNvPicPr preferRelativeResize="0"/>
          <p:nvPr/>
        </p:nvPicPr>
        <p:blipFill rotWithShape="1">
          <a:blip r:embed="rId4">
            <a:alphaModFix/>
          </a:blip>
          <a:srcRect b="0" l="0" r="0" t="0"/>
          <a:stretch/>
        </p:blipFill>
        <p:spPr>
          <a:xfrm>
            <a:off x="533400" y="1524000"/>
            <a:ext cx="8077200" cy="4795837"/>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9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3" name="Google Shape;2153;p195"/>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a:t>
            </a:r>
            <a:endParaRPr>
              <a:solidFill>
                <a:srgbClr val="FF0000"/>
              </a:solidFill>
            </a:endParaRPr>
          </a:p>
        </p:txBody>
      </p:sp>
      <p:sp>
        <p:nvSpPr>
          <p:cNvPr id="2154" name="Google Shape;2154;p195"/>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Reaching a Physical Host</a:t>
            </a:r>
            <a:endParaRPr/>
          </a:p>
        </p:txBody>
      </p:sp>
      <p:pic>
        <p:nvPicPr>
          <p:cNvPr descr="download.png" id="2155" name="Google Shape;2155;p19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56" name="Google Shape;2156;p195"/>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57" name="Google Shape;2157;p195"/>
          <p:cNvPicPr preferRelativeResize="0"/>
          <p:nvPr/>
        </p:nvPicPr>
        <p:blipFill rotWithShape="1">
          <a:blip r:embed="rId4">
            <a:alphaModFix/>
          </a:blip>
          <a:srcRect b="0" l="0" r="0" t="0"/>
          <a:stretch/>
        </p:blipFill>
        <p:spPr>
          <a:xfrm>
            <a:off x="685800" y="1600200"/>
            <a:ext cx="7924800" cy="47244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9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3" name="Google Shape;2163;p196"/>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a:t>
            </a:r>
            <a:endParaRPr>
              <a:solidFill>
                <a:srgbClr val="FF0000"/>
              </a:solidFill>
            </a:endParaRPr>
          </a:p>
        </p:txBody>
      </p:sp>
      <p:sp>
        <p:nvSpPr>
          <p:cNvPr id="2164" name="Google Shape;2164;p196"/>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Manual Mapping</a:t>
            </a:r>
            <a:endParaRPr/>
          </a:p>
        </p:txBody>
      </p:sp>
      <p:pic>
        <p:nvPicPr>
          <p:cNvPr descr="download.png" id="2165" name="Google Shape;2165;p19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66" name="Google Shape;2166;p196"/>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67" name="Google Shape;2167;p196"/>
          <p:cNvPicPr preferRelativeResize="0"/>
          <p:nvPr/>
        </p:nvPicPr>
        <p:blipFill rotWithShape="1">
          <a:blip r:embed="rId4">
            <a:alphaModFix/>
          </a:blip>
          <a:srcRect b="0" l="0" r="0" t="0"/>
          <a:stretch/>
        </p:blipFill>
        <p:spPr>
          <a:xfrm>
            <a:off x="609600" y="1652588"/>
            <a:ext cx="7924800" cy="467201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9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3" name="Google Shape;2173;p197"/>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a:t>
            </a:r>
            <a:endParaRPr>
              <a:solidFill>
                <a:srgbClr val="FF0000"/>
              </a:solidFill>
            </a:endParaRPr>
          </a:p>
        </p:txBody>
      </p:sp>
      <p:sp>
        <p:nvSpPr>
          <p:cNvPr id="2174" name="Google Shape;2174;p197"/>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175" name="Google Shape;2175;p19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76" name="Google Shape;2176;p197"/>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77" name="Google Shape;2177;p197"/>
          <p:cNvPicPr preferRelativeResize="0"/>
          <p:nvPr/>
        </p:nvPicPr>
        <p:blipFill rotWithShape="1">
          <a:blip r:embed="rId4">
            <a:alphaModFix/>
          </a:blip>
          <a:srcRect b="0" l="0" r="0" t="0"/>
          <a:stretch/>
        </p:blipFill>
        <p:spPr>
          <a:xfrm>
            <a:off x="685800" y="1219200"/>
            <a:ext cx="7696199" cy="44196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9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3" name="Google Shape;2183;p198"/>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 Idea</a:t>
            </a:r>
            <a:endParaRPr>
              <a:solidFill>
                <a:srgbClr val="FF0000"/>
              </a:solidFill>
            </a:endParaRPr>
          </a:p>
        </p:txBody>
      </p:sp>
      <p:sp>
        <p:nvSpPr>
          <p:cNvPr id="2184" name="Google Shape;2184;p198"/>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185" name="Google Shape;2185;p19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86" name="Google Shape;2186;p198"/>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87" name="Google Shape;2187;p198"/>
          <p:cNvPicPr preferRelativeResize="0"/>
          <p:nvPr/>
        </p:nvPicPr>
        <p:blipFill rotWithShape="1">
          <a:blip r:embed="rId4">
            <a:alphaModFix/>
          </a:blip>
          <a:srcRect b="0" l="0" r="0" t="0"/>
          <a:stretch/>
        </p:blipFill>
        <p:spPr>
          <a:xfrm>
            <a:off x="609600" y="1295400"/>
            <a:ext cx="8305799" cy="42195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19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3" name="Google Shape;2193;p199"/>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 Cache</a:t>
            </a:r>
            <a:endParaRPr>
              <a:solidFill>
                <a:srgbClr val="FF0000"/>
              </a:solidFill>
            </a:endParaRPr>
          </a:p>
        </p:txBody>
      </p:sp>
      <p:sp>
        <p:nvSpPr>
          <p:cNvPr id="2194" name="Google Shape;2194;p199"/>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195" name="Google Shape;2195;p19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196" name="Google Shape;2196;p199"/>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197" name="Google Shape;2197;p199"/>
          <p:cNvPicPr preferRelativeResize="0"/>
          <p:nvPr/>
        </p:nvPicPr>
        <p:blipFill rotWithShape="1">
          <a:blip r:embed="rId4">
            <a:alphaModFix/>
          </a:blip>
          <a:srcRect b="0" l="0" r="0" t="0"/>
          <a:stretch/>
        </p:blipFill>
        <p:spPr>
          <a:xfrm>
            <a:off x="609600" y="1295400"/>
            <a:ext cx="7848600" cy="495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685800" y="2130426"/>
            <a:ext cx="7829550" cy="190817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500"/>
              <a:buFont typeface="Times New Roman"/>
              <a:buNone/>
            </a:pPr>
            <a:r>
              <a:rPr b="1" lang="en-US">
                <a:solidFill>
                  <a:srgbClr val="FF0000"/>
                </a:solidFill>
                <a:latin typeface="Times New Roman"/>
                <a:ea typeface="Times New Roman"/>
                <a:cs typeface="Times New Roman"/>
                <a:sym typeface="Times New Roman"/>
              </a:rPr>
              <a:t>18CSS202J- COMPUTER COMMUNICATION</a:t>
            </a:r>
            <a:endParaRPr/>
          </a:p>
        </p:txBody>
      </p:sp>
      <p:sp>
        <p:nvSpPr>
          <p:cNvPr id="96" name="Google Shape;96;p2"/>
          <p:cNvSpPr txBox="1"/>
          <p:nvPr>
            <p:ph idx="1" type="subTitle"/>
          </p:nvPr>
        </p:nvSpPr>
        <p:spPr>
          <a:xfrm>
            <a:off x="3714750" y="4038601"/>
            <a:ext cx="4800600" cy="157636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Libre Baskerville"/>
                <a:ea typeface="Libre Baskerville"/>
                <a:cs typeface="Libre Baskerville"/>
                <a:sym typeface="Libre Baskerville"/>
              </a:rPr>
              <a:t>				</a:t>
            </a:r>
            <a:endParaRPr/>
          </a:p>
        </p:txBody>
      </p:sp>
      <p:sp>
        <p:nvSpPr>
          <p:cNvPr descr="Image result for srm logo" id="97" name="Google Shape;97;p2"/>
          <p:cNvSpPr/>
          <p:nvPr/>
        </p:nvSpPr>
        <p:spPr>
          <a:xfrm>
            <a:off x="1259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srm logo" id="98" name="Google Shape;98;p2"/>
          <p:cNvSpPr/>
          <p:nvPr/>
        </p:nvSpPr>
        <p:spPr>
          <a:xfrm>
            <a:off x="1259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99" name="Google Shape;99;p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Network Categories</a:t>
            </a:r>
            <a:endParaRPr/>
          </a:p>
        </p:txBody>
      </p:sp>
      <p:pic>
        <p:nvPicPr>
          <p:cNvPr descr="download.png" id="234" name="Google Shape;234;p20"/>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id="235" name="Google Shape;235;p20"/>
          <p:cNvPicPr preferRelativeResize="0"/>
          <p:nvPr/>
        </p:nvPicPr>
        <p:blipFill rotWithShape="1">
          <a:blip r:embed="rId4">
            <a:alphaModFix/>
          </a:blip>
          <a:srcRect b="0" l="0" r="0" t="0"/>
          <a:stretch/>
        </p:blipFill>
        <p:spPr>
          <a:xfrm>
            <a:off x="914400" y="1371600"/>
            <a:ext cx="7467599" cy="43434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0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3" name="Google Shape;2203;p200"/>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 in Ethernet Frame</a:t>
            </a:r>
            <a:endParaRPr>
              <a:solidFill>
                <a:srgbClr val="FF0000"/>
              </a:solidFill>
            </a:endParaRPr>
          </a:p>
        </p:txBody>
      </p:sp>
      <p:sp>
        <p:nvSpPr>
          <p:cNvPr id="2204" name="Google Shape;2204;p200"/>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205" name="Google Shape;2205;p20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06" name="Google Shape;2206;p200"/>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07" name="Google Shape;2207;p200"/>
          <p:cNvPicPr preferRelativeResize="0"/>
          <p:nvPr/>
        </p:nvPicPr>
        <p:blipFill rotWithShape="1">
          <a:blip r:embed="rId4">
            <a:alphaModFix/>
          </a:blip>
          <a:srcRect b="0" l="0" r="0" t="0"/>
          <a:stretch/>
        </p:blipFill>
        <p:spPr>
          <a:xfrm>
            <a:off x="533400" y="1562100"/>
            <a:ext cx="7515225" cy="46101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0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13" name="Google Shape;2213;p201"/>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ARP  Message Format</a:t>
            </a:r>
            <a:endParaRPr>
              <a:solidFill>
                <a:srgbClr val="FF0000"/>
              </a:solidFill>
            </a:endParaRPr>
          </a:p>
        </p:txBody>
      </p:sp>
      <p:sp>
        <p:nvSpPr>
          <p:cNvPr id="2214" name="Google Shape;2214;p201"/>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215" name="Google Shape;2215;p20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16" name="Google Shape;2216;p201"/>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17" name="Google Shape;2217;p201"/>
          <p:cNvPicPr preferRelativeResize="0"/>
          <p:nvPr/>
        </p:nvPicPr>
        <p:blipFill rotWithShape="1">
          <a:blip r:embed="rId4">
            <a:alphaModFix/>
          </a:blip>
          <a:srcRect b="0" l="0" r="0" t="0"/>
          <a:stretch/>
        </p:blipFill>
        <p:spPr>
          <a:xfrm>
            <a:off x="533400" y="990600"/>
            <a:ext cx="8000999" cy="5195887"/>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20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3" name="Google Shape;2223;p202"/>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Simple ARP Request/Reply</a:t>
            </a:r>
            <a:endParaRPr>
              <a:solidFill>
                <a:srgbClr val="FF0000"/>
              </a:solidFill>
            </a:endParaRPr>
          </a:p>
        </p:txBody>
      </p:sp>
      <p:sp>
        <p:nvSpPr>
          <p:cNvPr id="2224" name="Google Shape;2224;p202"/>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rPr b="1" lang="en-US"/>
              <a:t> </a:t>
            </a:r>
            <a:endParaRPr/>
          </a:p>
        </p:txBody>
      </p:sp>
      <p:pic>
        <p:nvPicPr>
          <p:cNvPr descr="download.png" id="2225" name="Google Shape;2225;p20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26" name="Google Shape;2226;p202"/>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27" name="Google Shape;2227;p202"/>
          <p:cNvPicPr preferRelativeResize="0"/>
          <p:nvPr/>
        </p:nvPicPr>
        <p:blipFill rotWithShape="1">
          <a:blip r:embed="rId4">
            <a:alphaModFix/>
          </a:blip>
          <a:srcRect b="0" l="0" r="0" t="0"/>
          <a:stretch/>
        </p:blipFill>
        <p:spPr>
          <a:xfrm>
            <a:off x="685800" y="1143000"/>
            <a:ext cx="7577138" cy="4910137"/>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0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3" name="Google Shape;2233;p203"/>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ARP Cache Updating</a:t>
            </a:r>
            <a:endParaRPr/>
          </a:p>
        </p:txBody>
      </p:sp>
      <p:pic>
        <p:nvPicPr>
          <p:cNvPr descr="download.png" id="2234" name="Google Shape;2234;p20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35" name="Google Shape;2235;p203"/>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36" name="Google Shape;2236;p203"/>
          <p:cNvPicPr preferRelativeResize="0"/>
          <p:nvPr/>
        </p:nvPicPr>
        <p:blipFill rotWithShape="1">
          <a:blip r:embed="rId4">
            <a:alphaModFix/>
          </a:blip>
          <a:srcRect b="0" l="0" r="0" t="0"/>
          <a:stretch/>
        </p:blipFill>
        <p:spPr>
          <a:xfrm>
            <a:off x="609600" y="1219200"/>
            <a:ext cx="7848600" cy="48006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0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2" name="Google Shape;2242;p204"/>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Proxy ARP</a:t>
            </a:r>
            <a:endParaRPr/>
          </a:p>
        </p:txBody>
      </p:sp>
      <p:pic>
        <p:nvPicPr>
          <p:cNvPr descr="download.png" id="2243" name="Google Shape;2243;p20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44" name="Google Shape;2244;p204"/>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45" name="Google Shape;2245;p204"/>
          <p:cNvPicPr preferRelativeResize="0"/>
          <p:nvPr/>
        </p:nvPicPr>
        <p:blipFill rotWithShape="1">
          <a:blip r:embed="rId4">
            <a:alphaModFix/>
          </a:blip>
          <a:srcRect b="0" l="0" r="0" t="0"/>
          <a:stretch/>
        </p:blipFill>
        <p:spPr>
          <a:xfrm>
            <a:off x="533400" y="1304924"/>
            <a:ext cx="8153399" cy="509587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20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1" name="Google Shape;2251;p205"/>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Reverse Address Resolution Protocol (RARP)</a:t>
            </a:r>
            <a:endParaRPr b="1">
              <a:solidFill>
                <a:srgbClr val="FF0000"/>
              </a:solidFill>
            </a:endParaRPr>
          </a:p>
        </p:txBody>
      </p:sp>
      <p:pic>
        <p:nvPicPr>
          <p:cNvPr descr="download.png" id="2252" name="Google Shape;2252;p20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53" name="Google Shape;2253;p205"/>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54" name="Google Shape;2254;p205"/>
          <p:cNvPicPr preferRelativeResize="0"/>
          <p:nvPr/>
        </p:nvPicPr>
        <p:blipFill rotWithShape="1">
          <a:blip r:embed="rId4">
            <a:alphaModFix/>
          </a:blip>
          <a:srcRect b="0" l="0" r="0" t="0"/>
          <a:stretch/>
        </p:blipFill>
        <p:spPr>
          <a:xfrm>
            <a:off x="838200" y="1428750"/>
            <a:ext cx="7772399" cy="49720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0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0" name="Google Shape;2260;p206"/>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RARP Packet Format</a:t>
            </a:r>
            <a:endParaRPr b="1">
              <a:solidFill>
                <a:srgbClr val="FF0000"/>
              </a:solidFill>
            </a:endParaRPr>
          </a:p>
        </p:txBody>
      </p:sp>
      <p:pic>
        <p:nvPicPr>
          <p:cNvPr descr="download.png" id="2261" name="Google Shape;2261;p20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62" name="Google Shape;2262;p206"/>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63" name="Google Shape;2263;p206"/>
          <p:cNvPicPr preferRelativeResize="0"/>
          <p:nvPr/>
        </p:nvPicPr>
        <p:blipFill rotWithShape="1">
          <a:blip r:embed="rId4">
            <a:alphaModFix/>
          </a:blip>
          <a:srcRect b="0" l="0" r="0" t="0"/>
          <a:stretch/>
        </p:blipFill>
        <p:spPr>
          <a:xfrm>
            <a:off x="381000" y="1143000"/>
            <a:ext cx="8229600" cy="51054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20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9" name="Google Shape;2269;p207"/>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RARP Request/Reply</a:t>
            </a:r>
            <a:endParaRPr b="1">
              <a:solidFill>
                <a:srgbClr val="FF0000"/>
              </a:solidFill>
            </a:endParaRPr>
          </a:p>
        </p:txBody>
      </p:sp>
      <p:pic>
        <p:nvPicPr>
          <p:cNvPr descr="download.png" id="2270" name="Google Shape;2270;p20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71" name="Google Shape;2271;p207"/>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72" name="Google Shape;2272;p207"/>
          <p:cNvPicPr preferRelativeResize="0"/>
          <p:nvPr/>
        </p:nvPicPr>
        <p:blipFill rotWithShape="1">
          <a:blip r:embed="rId4">
            <a:alphaModFix/>
          </a:blip>
          <a:srcRect b="0" l="0" r="0" t="0"/>
          <a:stretch/>
        </p:blipFill>
        <p:spPr>
          <a:xfrm>
            <a:off x="685801" y="1143000"/>
            <a:ext cx="6948488" cy="4724399"/>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8" name="Google Shape;2278;p208"/>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RARP Problems</a:t>
            </a:r>
            <a:endParaRPr b="1">
              <a:solidFill>
                <a:srgbClr val="FF0000"/>
              </a:solidFill>
            </a:endParaRPr>
          </a:p>
        </p:txBody>
      </p:sp>
      <p:sp>
        <p:nvSpPr>
          <p:cNvPr id="2279" name="Google Shape;2279;p208"/>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t/>
            </a:r>
            <a:endParaRPr b="1"/>
          </a:p>
        </p:txBody>
      </p:sp>
      <p:pic>
        <p:nvPicPr>
          <p:cNvPr descr="download.png" id="2280" name="Google Shape;2280;p20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81" name="Google Shape;2281;p208"/>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82" name="Google Shape;2282;p208"/>
          <p:cNvPicPr preferRelativeResize="0"/>
          <p:nvPr/>
        </p:nvPicPr>
        <p:blipFill rotWithShape="1">
          <a:blip r:embed="rId4">
            <a:alphaModFix/>
          </a:blip>
          <a:srcRect b="0" l="0" r="0" t="0"/>
          <a:stretch/>
        </p:blipFill>
        <p:spPr>
          <a:xfrm>
            <a:off x="533400" y="1066800"/>
            <a:ext cx="8001000" cy="51816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0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8" name="Google Shape;2288;p209"/>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RARP Problems</a:t>
            </a:r>
            <a:endParaRPr b="1">
              <a:solidFill>
                <a:srgbClr val="FF0000"/>
              </a:solidFill>
            </a:endParaRPr>
          </a:p>
        </p:txBody>
      </p:sp>
      <p:sp>
        <p:nvSpPr>
          <p:cNvPr id="2289" name="Google Shape;2289;p209"/>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None/>
            </a:pPr>
            <a:r>
              <a:t/>
            </a:r>
            <a:endParaRPr b="1"/>
          </a:p>
        </p:txBody>
      </p:sp>
      <p:pic>
        <p:nvPicPr>
          <p:cNvPr descr="download.png" id="2290" name="Google Shape;2290;p20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291" name="Google Shape;2291;p209"/>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2292" name="Google Shape;2292;p209"/>
          <p:cNvPicPr preferRelativeResize="0"/>
          <p:nvPr/>
        </p:nvPicPr>
        <p:blipFill rotWithShape="1">
          <a:blip r:embed="rId4">
            <a:alphaModFix/>
          </a:blip>
          <a:srcRect b="0" l="0" r="0" t="0"/>
          <a:stretch/>
        </p:blipFill>
        <p:spPr>
          <a:xfrm>
            <a:off x="457200" y="1066800"/>
            <a:ext cx="8001000" cy="533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LAN</a:t>
            </a:r>
            <a:endParaRPr/>
          </a:p>
        </p:txBody>
      </p:sp>
      <p:pic>
        <p:nvPicPr>
          <p:cNvPr descr="download.png" id="241" name="Google Shape;241;p21"/>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42" name="Google Shape;242;p21"/>
          <p:cNvSpPr txBox="1"/>
          <p:nvPr/>
        </p:nvSpPr>
        <p:spPr>
          <a:xfrm>
            <a:off x="304800" y="1219200"/>
            <a:ext cx="8610600" cy="5334000"/>
          </a:xfrm>
          <a:prstGeom prst="rect">
            <a:avLst/>
          </a:prstGeom>
          <a:noFill/>
          <a:ln>
            <a:noFill/>
          </a:ln>
        </p:spPr>
        <p:txBody>
          <a:bodyPr anchorCtr="0" anchor="t" bIns="45700" lIns="91425" spcFirstLastPara="1" rIns="91425" wrap="square" tIns="45700">
            <a:normAutofit/>
          </a:bodyPr>
          <a:lstStyle/>
          <a:p>
            <a:pPr indent="-177800" lvl="0" marL="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LAN – Local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MAN – Metropolitan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WAN – Wide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PAN – Personal Area Network</a:t>
            </a:r>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2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8" name="Google Shape;2298;p210"/>
          <p:cNvSpPr txBox="1"/>
          <p:nvPr>
            <p:ph type="title"/>
          </p:nvPr>
        </p:nvSpPr>
        <p:spPr>
          <a:xfrm>
            <a:off x="457200" y="0"/>
            <a:ext cx="5791200" cy="944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Session 10</a:t>
            </a:r>
            <a:endParaRPr b="1">
              <a:solidFill>
                <a:srgbClr val="FF0000"/>
              </a:solidFill>
            </a:endParaRPr>
          </a:p>
        </p:txBody>
      </p:sp>
      <p:sp>
        <p:nvSpPr>
          <p:cNvPr id="2299" name="Google Shape;2299;p210"/>
          <p:cNvSpPr txBox="1"/>
          <p:nvPr>
            <p:ph idx="1" type="body"/>
          </p:nvPr>
        </p:nvSpPr>
        <p:spPr>
          <a:xfrm>
            <a:off x="609600" y="1295400"/>
            <a:ext cx="7924800" cy="32004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Transport layer Protocols </a:t>
            </a:r>
            <a:endParaRPr/>
          </a:p>
          <a:p>
            <a:pPr indent="-171450" lvl="0" marL="171450" rtl="0" algn="l">
              <a:lnSpc>
                <a:spcPct val="90000"/>
              </a:lnSpc>
              <a:spcBef>
                <a:spcPts val="750"/>
              </a:spcBef>
              <a:spcAft>
                <a:spcPts val="0"/>
              </a:spcAft>
              <a:buClr>
                <a:schemeClr val="dk1"/>
              </a:buClr>
              <a:buSzPts val="2100"/>
              <a:buNone/>
            </a:pPr>
            <a:r>
              <a:rPr lang="en-US"/>
              <a:t>	- TCP and UDP</a:t>
            </a:r>
            <a:endParaRPr/>
          </a:p>
          <a:p>
            <a:pPr indent="-171450" lvl="0" marL="171450" rtl="0" algn="l">
              <a:lnSpc>
                <a:spcPct val="90000"/>
              </a:lnSpc>
              <a:spcBef>
                <a:spcPts val="750"/>
              </a:spcBef>
              <a:spcAft>
                <a:spcPts val="0"/>
              </a:spcAft>
              <a:buClr>
                <a:schemeClr val="dk1"/>
              </a:buClr>
              <a:buSzPts val="2100"/>
              <a:buChar char="•"/>
            </a:pPr>
            <a:r>
              <a:rPr lang="en-US"/>
              <a:t>Data transmission </a:t>
            </a:r>
            <a:endParaRPr/>
          </a:p>
          <a:p>
            <a:pPr indent="-171450" lvl="1" marL="514350" rtl="0" algn="l">
              <a:lnSpc>
                <a:spcPct val="90000"/>
              </a:lnSpc>
              <a:spcBef>
                <a:spcPts val="375"/>
              </a:spcBef>
              <a:spcAft>
                <a:spcPts val="0"/>
              </a:spcAft>
              <a:buClr>
                <a:schemeClr val="dk1"/>
              </a:buClr>
              <a:buSzPts val="1800"/>
              <a:buChar char="•"/>
            </a:pPr>
            <a:r>
              <a:rPr lang="en-US"/>
              <a:t>Parallel and Serial</a:t>
            </a:r>
            <a:endParaRPr/>
          </a:p>
          <a:p>
            <a:pPr indent="-171450" lvl="0" marL="171450" rtl="0" algn="l">
              <a:lnSpc>
                <a:spcPct val="90000"/>
              </a:lnSpc>
              <a:spcBef>
                <a:spcPts val="750"/>
              </a:spcBef>
              <a:spcAft>
                <a:spcPts val="0"/>
              </a:spcAft>
              <a:buClr>
                <a:schemeClr val="dk1"/>
              </a:buClr>
              <a:buSzPts val="2100"/>
              <a:buChar char="•"/>
            </a:pPr>
            <a:r>
              <a:rPr lang="en-US"/>
              <a:t>Serial transmission types</a:t>
            </a:r>
            <a:endParaRPr b="1"/>
          </a:p>
        </p:txBody>
      </p:sp>
      <p:pic>
        <p:nvPicPr>
          <p:cNvPr descr="download.png" id="2300" name="Google Shape;2300;p21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301" name="Google Shape;2301;p210"/>
          <p:cNvSpPr txBox="1"/>
          <p:nvPr/>
        </p:nvSpPr>
        <p:spPr>
          <a:xfrm>
            <a:off x="381000" y="1371600"/>
            <a:ext cx="8534400" cy="5029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2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7" name="Google Shape;2307;p2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TCP</a:t>
            </a:r>
            <a:endParaRPr/>
          </a:p>
        </p:txBody>
      </p:sp>
      <p:sp>
        <p:nvSpPr>
          <p:cNvPr id="2308" name="Google Shape;2308;p211"/>
          <p:cNvSpPr txBox="1"/>
          <p:nvPr>
            <p:ph idx="1" type="body"/>
          </p:nvPr>
        </p:nvSpPr>
        <p:spPr>
          <a:xfrm>
            <a:off x="314325" y="1371600"/>
            <a:ext cx="8507413" cy="5057775"/>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Transmission Control Protocol</a:t>
            </a:r>
            <a:endParaRPr/>
          </a:p>
          <a:p>
            <a:pPr indent="-171450" lvl="1" marL="514350" rtl="0" algn="l">
              <a:lnSpc>
                <a:spcPct val="90000"/>
              </a:lnSpc>
              <a:spcBef>
                <a:spcPts val="375"/>
              </a:spcBef>
              <a:spcAft>
                <a:spcPts val="0"/>
              </a:spcAft>
              <a:buClr>
                <a:schemeClr val="dk1"/>
              </a:buClr>
              <a:buSzPts val="1800"/>
              <a:buChar char="•"/>
            </a:pPr>
            <a:r>
              <a:rPr lang="en-US"/>
              <a:t>end to end protocol</a:t>
            </a:r>
            <a:endParaRPr/>
          </a:p>
          <a:p>
            <a:pPr indent="-171450" lvl="1" marL="514350" rtl="0" algn="l">
              <a:lnSpc>
                <a:spcPct val="90000"/>
              </a:lnSpc>
              <a:spcBef>
                <a:spcPts val="375"/>
              </a:spcBef>
              <a:spcAft>
                <a:spcPts val="0"/>
              </a:spcAft>
              <a:buClr>
                <a:schemeClr val="dk1"/>
              </a:buClr>
              <a:buSzPts val="1800"/>
              <a:buChar char="•"/>
            </a:pPr>
            <a:r>
              <a:rPr lang="en-US"/>
              <a:t>Reliable connection = provides flow and error control</a:t>
            </a:r>
            <a:endParaRPr/>
          </a:p>
          <a:p>
            <a:pPr indent="-171450" lvl="0" marL="171450" rtl="0" algn="l">
              <a:lnSpc>
                <a:spcPct val="90000"/>
              </a:lnSpc>
              <a:spcBef>
                <a:spcPts val="750"/>
              </a:spcBef>
              <a:spcAft>
                <a:spcPts val="0"/>
              </a:spcAft>
              <a:buClr>
                <a:schemeClr val="dk1"/>
              </a:buClr>
              <a:buSzPts val="2100"/>
              <a:buChar char="•"/>
            </a:pPr>
            <a:r>
              <a:rPr lang="en-US"/>
              <a:t>In TCP terms, a </a:t>
            </a:r>
            <a:r>
              <a:rPr i="1" lang="en-US"/>
              <a:t>connection</a:t>
            </a:r>
            <a:r>
              <a:rPr lang="en-US"/>
              <a:t>  is a</a:t>
            </a:r>
            <a:endParaRPr/>
          </a:p>
          <a:p>
            <a:pPr indent="-171450" lvl="1" marL="514350" rtl="0" algn="l">
              <a:lnSpc>
                <a:spcPct val="90000"/>
              </a:lnSpc>
              <a:spcBef>
                <a:spcPts val="375"/>
              </a:spcBef>
              <a:spcAft>
                <a:spcPts val="0"/>
              </a:spcAft>
              <a:buClr>
                <a:schemeClr val="dk1"/>
              </a:buClr>
              <a:buSzPts val="1800"/>
              <a:buFont typeface="Calibri"/>
              <a:buNone/>
            </a:pPr>
            <a:r>
              <a:rPr i="1" lang="en-US"/>
              <a:t>temporary association between entities in different systems</a:t>
            </a:r>
            <a:endParaRPr/>
          </a:p>
          <a:p>
            <a:pPr indent="-171450" lvl="0" marL="171450" rtl="0" algn="l">
              <a:lnSpc>
                <a:spcPct val="90000"/>
              </a:lnSpc>
              <a:spcBef>
                <a:spcPts val="750"/>
              </a:spcBef>
              <a:spcAft>
                <a:spcPts val="0"/>
              </a:spcAft>
              <a:buClr>
                <a:schemeClr val="dk1"/>
              </a:buClr>
              <a:buSzPts val="2100"/>
              <a:buChar char="•"/>
            </a:pPr>
            <a:r>
              <a:rPr lang="en-US"/>
              <a:t>TCP PDU </a:t>
            </a:r>
            <a:endParaRPr/>
          </a:p>
          <a:p>
            <a:pPr indent="-171450" lvl="1" marL="514350" rtl="0" algn="l">
              <a:lnSpc>
                <a:spcPct val="90000"/>
              </a:lnSpc>
              <a:spcBef>
                <a:spcPts val="375"/>
              </a:spcBef>
              <a:spcAft>
                <a:spcPts val="0"/>
              </a:spcAft>
              <a:buClr>
                <a:schemeClr val="dk1"/>
              </a:buClr>
              <a:buSzPts val="1800"/>
              <a:buChar char="•"/>
            </a:pPr>
            <a:r>
              <a:rPr lang="en-US"/>
              <a:t>Called “TCP segment”</a:t>
            </a:r>
            <a:endParaRPr/>
          </a:p>
          <a:p>
            <a:pPr indent="-171450" lvl="1" marL="514350" rtl="0" algn="l">
              <a:lnSpc>
                <a:spcPct val="90000"/>
              </a:lnSpc>
              <a:spcBef>
                <a:spcPts val="375"/>
              </a:spcBef>
              <a:spcAft>
                <a:spcPts val="0"/>
              </a:spcAft>
              <a:buClr>
                <a:schemeClr val="dk1"/>
              </a:buClr>
              <a:buSzPts val="1800"/>
              <a:buChar char="•"/>
            </a:pPr>
            <a:r>
              <a:rPr lang="en-US"/>
              <a:t>Includes source and destination port</a:t>
            </a:r>
            <a:endParaRPr/>
          </a:p>
          <a:p>
            <a:pPr indent="-171450" lvl="2" marL="857250" rtl="0" algn="l">
              <a:lnSpc>
                <a:spcPct val="90000"/>
              </a:lnSpc>
              <a:spcBef>
                <a:spcPts val="375"/>
              </a:spcBef>
              <a:spcAft>
                <a:spcPts val="0"/>
              </a:spcAft>
              <a:buClr>
                <a:schemeClr val="dk1"/>
              </a:buClr>
              <a:buSzPts val="1500"/>
              <a:buChar char="•"/>
            </a:pPr>
            <a:r>
              <a:rPr lang="en-US"/>
              <a:t>Identify respective users (applications)</a:t>
            </a:r>
            <a:endParaRPr/>
          </a:p>
          <a:p>
            <a:pPr indent="-171450" lvl="2" marL="857250" rtl="0" algn="l">
              <a:lnSpc>
                <a:spcPct val="90000"/>
              </a:lnSpc>
              <a:spcBef>
                <a:spcPts val="375"/>
              </a:spcBef>
              <a:spcAft>
                <a:spcPts val="0"/>
              </a:spcAft>
              <a:buClr>
                <a:schemeClr val="dk1"/>
              </a:buClr>
              <a:buSzPts val="1500"/>
              <a:buChar char="•"/>
            </a:pPr>
            <a:r>
              <a:rPr lang="en-US"/>
              <a:t>pair of ports (together with the IP addresses) uniquely identify a connection; such an identification is necessary in order TCP to track segments between entities.</a:t>
            </a:r>
            <a:endParaRPr/>
          </a:p>
        </p:txBody>
      </p:sp>
      <p:pic>
        <p:nvPicPr>
          <p:cNvPr descr="download.png" id="2309" name="Google Shape;2309;p21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2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TCP Header</a:t>
            </a:r>
            <a:endParaRPr/>
          </a:p>
        </p:txBody>
      </p:sp>
      <p:sp>
        <p:nvSpPr>
          <p:cNvPr id="2315" name="Google Shape;2315;p2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CP-UDP Headers" id="2316" name="Google Shape;2316;p212"/>
          <p:cNvPicPr preferRelativeResize="0"/>
          <p:nvPr>
            <p:ph idx="1" type="body"/>
          </p:nvPr>
        </p:nvPicPr>
        <p:blipFill rotWithShape="1">
          <a:blip r:embed="rId3">
            <a:alphaModFix/>
          </a:blip>
          <a:srcRect b="57253" l="0" r="0" t="0"/>
          <a:stretch/>
        </p:blipFill>
        <p:spPr>
          <a:xfrm>
            <a:off x="781050" y="1751013"/>
            <a:ext cx="7002463" cy="3681412"/>
          </a:xfrm>
          <a:prstGeom prst="rect">
            <a:avLst/>
          </a:prstGeom>
          <a:noFill/>
          <a:ln>
            <a:noFill/>
          </a:ln>
        </p:spPr>
      </p:pic>
      <p:pic>
        <p:nvPicPr>
          <p:cNvPr descr="download.png" id="2317" name="Google Shape;2317;p212"/>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3" name="Google Shape;2323;p2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UDP</a:t>
            </a:r>
            <a:endParaRPr/>
          </a:p>
        </p:txBody>
      </p:sp>
      <p:sp>
        <p:nvSpPr>
          <p:cNvPr id="2324" name="Google Shape;2324;p213"/>
          <p:cNvSpPr txBox="1"/>
          <p:nvPr>
            <p:ph idx="1" type="body"/>
          </p:nvPr>
        </p:nvSpPr>
        <p:spPr>
          <a:xfrm>
            <a:off x="457200" y="1371600"/>
            <a:ext cx="8140700" cy="304958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User Datagram Protocol</a:t>
            </a:r>
            <a:endParaRPr/>
          </a:p>
          <a:p>
            <a:pPr indent="-171450" lvl="0" marL="171450" rtl="0" algn="l">
              <a:lnSpc>
                <a:spcPct val="90000"/>
              </a:lnSpc>
              <a:spcBef>
                <a:spcPts val="750"/>
              </a:spcBef>
              <a:spcAft>
                <a:spcPts val="0"/>
              </a:spcAft>
              <a:buClr>
                <a:schemeClr val="dk1"/>
              </a:buClr>
              <a:buSzPts val="2100"/>
              <a:buChar char="•"/>
            </a:pPr>
            <a:r>
              <a:rPr lang="en-US"/>
              <a:t>Alternative to TCP</a:t>
            </a:r>
            <a:endParaRPr/>
          </a:p>
          <a:p>
            <a:pPr indent="-171450" lvl="1" marL="514350" rtl="0" algn="l">
              <a:lnSpc>
                <a:spcPct val="90000"/>
              </a:lnSpc>
              <a:spcBef>
                <a:spcPts val="375"/>
              </a:spcBef>
              <a:spcAft>
                <a:spcPts val="0"/>
              </a:spcAft>
              <a:buClr>
                <a:schemeClr val="dk1"/>
              </a:buClr>
              <a:buSzPts val="1800"/>
              <a:buChar char="•"/>
            </a:pPr>
            <a:r>
              <a:rPr lang="en-US"/>
              <a:t> end-to-end protocol</a:t>
            </a:r>
            <a:endParaRPr/>
          </a:p>
          <a:p>
            <a:pPr indent="-171450" lvl="0" marL="171450" rtl="0" algn="l">
              <a:lnSpc>
                <a:spcPct val="90000"/>
              </a:lnSpc>
              <a:spcBef>
                <a:spcPts val="750"/>
              </a:spcBef>
              <a:spcAft>
                <a:spcPts val="0"/>
              </a:spcAft>
              <a:buClr>
                <a:schemeClr val="dk1"/>
              </a:buClr>
              <a:buSzPts val="2100"/>
              <a:buChar char="•"/>
            </a:pPr>
            <a:r>
              <a:rPr lang="en-US"/>
              <a:t>Not guaranteed delivery</a:t>
            </a:r>
            <a:endParaRPr/>
          </a:p>
          <a:p>
            <a:pPr indent="-171450" lvl="0" marL="171450" rtl="0" algn="l">
              <a:lnSpc>
                <a:spcPct val="90000"/>
              </a:lnSpc>
              <a:spcBef>
                <a:spcPts val="750"/>
              </a:spcBef>
              <a:spcAft>
                <a:spcPts val="0"/>
              </a:spcAft>
              <a:buClr>
                <a:schemeClr val="dk1"/>
              </a:buClr>
              <a:buSzPts val="2100"/>
              <a:buChar char="•"/>
            </a:pPr>
            <a:r>
              <a:rPr lang="en-US"/>
              <a:t>No preservation of sequence</a:t>
            </a:r>
            <a:endParaRPr/>
          </a:p>
          <a:p>
            <a:pPr indent="-171450" lvl="0" marL="171450" rtl="0" algn="l">
              <a:lnSpc>
                <a:spcPct val="90000"/>
              </a:lnSpc>
              <a:spcBef>
                <a:spcPts val="750"/>
              </a:spcBef>
              <a:spcAft>
                <a:spcPts val="0"/>
              </a:spcAft>
              <a:buClr>
                <a:schemeClr val="dk1"/>
              </a:buClr>
              <a:buSzPts val="2100"/>
              <a:buChar char="•"/>
            </a:pPr>
            <a:r>
              <a:rPr lang="en-US"/>
              <a:t>No protection against duplication</a:t>
            </a:r>
            <a:endParaRPr/>
          </a:p>
          <a:p>
            <a:pPr indent="-171450" lvl="0" marL="171450" rtl="0" algn="l">
              <a:lnSpc>
                <a:spcPct val="90000"/>
              </a:lnSpc>
              <a:spcBef>
                <a:spcPts val="750"/>
              </a:spcBef>
              <a:spcAft>
                <a:spcPts val="0"/>
              </a:spcAft>
              <a:buClr>
                <a:schemeClr val="dk1"/>
              </a:buClr>
              <a:buSzPts val="2100"/>
              <a:buChar char="•"/>
            </a:pPr>
            <a:r>
              <a:rPr lang="en-US"/>
              <a:t>Minimum overhead</a:t>
            </a:r>
            <a:endParaRPr/>
          </a:p>
        </p:txBody>
      </p:sp>
      <p:pic>
        <p:nvPicPr>
          <p:cNvPr descr="TCP-UDP Headers" id="2325" name="Google Shape;2325;p213"/>
          <p:cNvPicPr preferRelativeResize="0"/>
          <p:nvPr/>
        </p:nvPicPr>
        <p:blipFill rotWithShape="1">
          <a:blip r:embed="rId3">
            <a:alphaModFix/>
          </a:blip>
          <a:srcRect b="12148" l="0" r="0" t="55821"/>
          <a:stretch/>
        </p:blipFill>
        <p:spPr>
          <a:xfrm>
            <a:off x="2928938" y="4789488"/>
            <a:ext cx="4795837" cy="1889125"/>
          </a:xfrm>
          <a:prstGeom prst="rect">
            <a:avLst/>
          </a:prstGeom>
          <a:noFill/>
          <a:ln>
            <a:noFill/>
          </a:ln>
        </p:spPr>
      </p:pic>
      <p:pic>
        <p:nvPicPr>
          <p:cNvPr descr="download.png" id="2326" name="Google Shape;2326;p213"/>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2" name="Google Shape;2332;p2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PDUs in TCP/IP</a:t>
            </a:r>
            <a:endParaRPr/>
          </a:p>
        </p:txBody>
      </p:sp>
      <p:pic>
        <p:nvPicPr>
          <p:cNvPr id="2333" name="Google Shape;2333;p214"/>
          <p:cNvPicPr preferRelativeResize="0"/>
          <p:nvPr/>
        </p:nvPicPr>
        <p:blipFill rotWithShape="1">
          <a:blip r:embed="rId3">
            <a:alphaModFix/>
          </a:blip>
          <a:srcRect b="16222" l="0" r="0" t="0"/>
          <a:stretch/>
        </p:blipFill>
        <p:spPr>
          <a:xfrm>
            <a:off x="685800" y="1581150"/>
            <a:ext cx="7677150" cy="4438650"/>
          </a:xfrm>
          <a:prstGeom prst="rect">
            <a:avLst/>
          </a:prstGeom>
          <a:noFill/>
          <a:ln>
            <a:noFill/>
          </a:ln>
        </p:spPr>
      </p:pic>
      <p:sp>
        <p:nvSpPr>
          <p:cNvPr id="2334" name="Google Shape;2334;p214"/>
          <p:cNvSpPr txBox="1"/>
          <p:nvPr/>
        </p:nvSpPr>
        <p:spPr>
          <a:xfrm>
            <a:off x="381000" y="2743200"/>
            <a:ext cx="1905000" cy="942975"/>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Dest. Port</a:t>
            </a:r>
            <a:endParaRPr/>
          </a:p>
          <a:p>
            <a:pPr indent="0" lvl="0" marL="0" marR="0" rtl="0" algn="r">
              <a:spcBef>
                <a:spcPts val="0"/>
              </a:spcBef>
              <a:spcAft>
                <a:spcPts val="0"/>
              </a:spcAft>
              <a:buNone/>
            </a:pPr>
            <a:r>
              <a:rPr lang="en-US" sz="1400">
                <a:solidFill>
                  <a:schemeClr val="dk1"/>
                </a:solidFill>
                <a:latin typeface="Arial"/>
                <a:ea typeface="Arial"/>
                <a:cs typeface="Arial"/>
                <a:sym typeface="Arial"/>
              </a:rPr>
              <a:t>Sequence number</a:t>
            </a:r>
            <a:endParaRPr/>
          </a:p>
          <a:p>
            <a:pPr indent="0" lvl="0" marL="0" marR="0" rtl="0" algn="r">
              <a:spcBef>
                <a:spcPts val="0"/>
              </a:spcBef>
              <a:spcAft>
                <a:spcPts val="0"/>
              </a:spcAft>
              <a:buNone/>
            </a:pPr>
            <a:r>
              <a:rPr lang="en-US" sz="1400">
                <a:solidFill>
                  <a:schemeClr val="dk1"/>
                </a:solidFill>
                <a:latin typeface="Arial"/>
                <a:ea typeface="Arial"/>
                <a:cs typeface="Arial"/>
                <a:sym typeface="Arial"/>
              </a:rPr>
              <a:t>Checksum</a:t>
            </a:r>
            <a:endParaRPr sz="1400">
              <a:solidFill>
                <a:schemeClr val="dk1"/>
              </a:solidFill>
              <a:latin typeface="Arial"/>
              <a:ea typeface="Arial"/>
              <a:cs typeface="Arial"/>
              <a:sym typeface="Arial"/>
            </a:endParaRPr>
          </a:p>
          <a:p>
            <a:pPr indent="0" lvl="0" marL="0" marR="0" rtl="0" algn="r">
              <a:spcBef>
                <a:spcPts val="0"/>
              </a:spcBef>
              <a:spcAft>
                <a:spcPts val="0"/>
              </a:spcAft>
              <a:buNone/>
            </a:pPr>
            <a:r>
              <a:rPr lang="en-US" sz="14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335" name="Google Shape;2335;p214"/>
          <p:cNvSpPr txBox="1"/>
          <p:nvPr/>
        </p:nvSpPr>
        <p:spPr>
          <a:xfrm>
            <a:off x="152400" y="4114800"/>
            <a:ext cx="1295400" cy="639763"/>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Dest. Address</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Source address</a:t>
            </a:r>
            <a:endParaRPr sz="1200">
              <a:solidFill>
                <a:schemeClr val="dk1"/>
              </a:solidFill>
              <a:latin typeface="Arial"/>
              <a:ea typeface="Arial"/>
              <a:cs typeface="Arial"/>
              <a:sym typeface="Arial"/>
            </a:endParaRPr>
          </a:p>
          <a:p>
            <a:pPr indent="0" lvl="0" marL="0" marR="0" rtl="0" algn="r">
              <a:spcBef>
                <a:spcPts val="0"/>
              </a:spcBef>
              <a:spcAft>
                <a:spcPts val="0"/>
              </a:spcAft>
              <a:buNone/>
            </a:pPr>
            <a:r>
              <a:rPr lang="en-US" sz="12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336" name="Google Shape;2336;p214"/>
          <p:cNvSpPr txBox="1"/>
          <p:nvPr/>
        </p:nvSpPr>
        <p:spPr>
          <a:xfrm>
            <a:off x="457200" y="5943600"/>
            <a:ext cx="1752600" cy="457200"/>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Dest. Network Address</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Priority info</a:t>
            </a:r>
            <a:endParaRPr/>
          </a:p>
        </p:txBody>
      </p:sp>
      <p:pic>
        <p:nvPicPr>
          <p:cNvPr descr="download.png" id="2337" name="Google Shape;2337;p214"/>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2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3" name="Google Shape;2343;p215"/>
          <p:cNvSpPr txBox="1"/>
          <p:nvPr>
            <p:ph type="title"/>
          </p:nvPr>
        </p:nvSpPr>
        <p:spPr>
          <a:xfrm>
            <a:off x="457200" y="274638"/>
            <a:ext cx="5715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Operation of TCP and IP</a:t>
            </a:r>
            <a:endParaRPr/>
          </a:p>
        </p:txBody>
      </p:sp>
      <p:pic>
        <p:nvPicPr>
          <p:cNvPr id="2344" name="Google Shape;2344;p215"/>
          <p:cNvPicPr preferRelativeResize="0"/>
          <p:nvPr/>
        </p:nvPicPr>
        <p:blipFill rotWithShape="1">
          <a:blip r:embed="rId3">
            <a:alphaModFix/>
          </a:blip>
          <a:srcRect b="7607" l="0" r="0" t="0"/>
          <a:stretch/>
        </p:blipFill>
        <p:spPr>
          <a:xfrm>
            <a:off x="914400" y="1370013"/>
            <a:ext cx="7467600" cy="5487987"/>
          </a:xfrm>
          <a:prstGeom prst="rect">
            <a:avLst/>
          </a:prstGeom>
          <a:noFill/>
          <a:ln>
            <a:noFill/>
          </a:ln>
        </p:spPr>
      </p:pic>
      <p:sp>
        <p:nvSpPr>
          <p:cNvPr id="2345" name="Google Shape;2345;p215"/>
          <p:cNvSpPr/>
          <p:nvPr/>
        </p:nvSpPr>
        <p:spPr>
          <a:xfrm>
            <a:off x="5157788" y="4443413"/>
            <a:ext cx="1471612" cy="471487"/>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6" name="Google Shape;2346;p215"/>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215"/>
          <p:cNvSpPr/>
          <p:nvPr/>
        </p:nvSpPr>
        <p:spPr>
          <a:xfrm>
            <a:off x="6786563" y="4643438"/>
            <a:ext cx="185737" cy="157162"/>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215"/>
          <p:cNvSpPr/>
          <p:nvPr/>
        </p:nvSpPr>
        <p:spPr>
          <a:xfrm>
            <a:off x="4743450" y="2071688"/>
            <a:ext cx="1900238" cy="228600"/>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215"/>
          <p:cNvSpPr/>
          <p:nvPr/>
        </p:nvSpPr>
        <p:spPr>
          <a:xfrm>
            <a:off x="5786438" y="1885950"/>
            <a:ext cx="171450" cy="200025"/>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50" name="Google Shape;2350;p215"/>
          <p:cNvCxnSpPr/>
          <p:nvPr/>
        </p:nvCxnSpPr>
        <p:spPr>
          <a:xfrm rot="10800000">
            <a:off x="5686425" y="2085975"/>
            <a:ext cx="500063" cy="271463"/>
          </a:xfrm>
          <a:prstGeom prst="straightConnector1">
            <a:avLst/>
          </a:prstGeom>
          <a:noFill/>
          <a:ln cap="flat" cmpd="sng" w="15875">
            <a:solidFill>
              <a:schemeClr val="dk1"/>
            </a:solidFill>
            <a:prstDash val="solid"/>
            <a:round/>
            <a:headEnd len="med" w="med" type="none"/>
            <a:tailEnd len="med" w="med" type="none"/>
          </a:ln>
        </p:spPr>
      </p:cxnSp>
      <p:cxnSp>
        <p:nvCxnSpPr>
          <p:cNvPr id="2351" name="Google Shape;2351;p215"/>
          <p:cNvCxnSpPr/>
          <p:nvPr/>
        </p:nvCxnSpPr>
        <p:spPr>
          <a:xfrm>
            <a:off x="3771900" y="3629025"/>
            <a:ext cx="2914650" cy="71438"/>
          </a:xfrm>
          <a:prstGeom prst="straightConnector1">
            <a:avLst/>
          </a:prstGeom>
          <a:noFill/>
          <a:ln cap="flat" cmpd="sng" w="15875">
            <a:solidFill>
              <a:schemeClr val="dk1"/>
            </a:solidFill>
            <a:prstDash val="solid"/>
            <a:round/>
            <a:headEnd len="med" w="med" type="none"/>
            <a:tailEnd len="med" w="med" type="triangle"/>
          </a:ln>
        </p:spPr>
      </p:cxnSp>
      <p:sp>
        <p:nvSpPr>
          <p:cNvPr id="2352" name="Google Shape;2352;p215"/>
          <p:cNvSpPr/>
          <p:nvPr/>
        </p:nvSpPr>
        <p:spPr>
          <a:xfrm>
            <a:off x="4329113" y="4729163"/>
            <a:ext cx="2800350" cy="557212"/>
          </a:xfrm>
          <a:custGeom>
            <a:rect b="b" l="l" r="r" t="t"/>
            <a:pathLst>
              <a:path extrusionOk="0" h="54" w="1107">
                <a:moveTo>
                  <a:pt x="0" y="0"/>
                </a:moveTo>
                <a:cubicBezTo>
                  <a:pt x="465" y="15"/>
                  <a:pt x="930" y="31"/>
                  <a:pt x="1107" y="54"/>
                </a:cubicBezTo>
              </a:path>
            </a:pathLst>
          </a:custGeom>
          <a:noFill/>
          <a:ln cap="flat" cmpd="sng" w="15875">
            <a:solidFill>
              <a:schemeClr val="dk1"/>
            </a:solidFill>
            <a:prstDash val="solid"/>
            <a:round/>
            <a:headEnd len="sm" w="sm" type="none"/>
            <a:tailEnd len="sm" w="sm" type="none"/>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53" name="Google Shape;2353;p215"/>
          <p:cNvCxnSpPr/>
          <p:nvPr/>
        </p:nvCxnSpPr>
        <p:spPr>
          <a:xfrm flipH="1">
            <a:off x="2371725" y="2043113"/>
            <a:ext cx="3014663" cy="685800"/>
          </a:xfrm>
          <a:prstGeom prst="straightConnector1">
            <a:avLst/>
          </a:prstGeom>
          <a:noFill/>
          <a:ln cap="flat" cmpd="sng" w="9525">
            <a:solidFill>
              <a:schemeClr val="dk1"/>
            </a:solidFill>
            <a:prstDash val="solid"/>
            <a:round/>
            <a:headEnd len="med" w="med" type="none"/>
            <a:tailEnd len="med" w="med" type="triangle"/>
          </a:ln>
        </p:spPr>
      </p:cxnSp>
      <p:pic>
        <p:nvPicPr>
          <p:cNvPr descr="download.png" id="2354" name="Google Shape;2354;p215"/>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pic>
        <p:nvPicPr>
          <p:cNvPr id="2359" name="Google Shape;2359;p216"/>
          <p:cNvPicPr preferRelativeResize="0"/>
          <p:nvPr/>
        </p:nvPicPr>
        <p:blipFill rotWithShape="1">
          <a:blip r:embed="rId3">
            <a:alphaModFix/>
          </a:blip>
          <a:srcRect b="0" l="0" r="0" t="0"/>
          <a:stretch/>
        </p:blipFill>
        <p:spPr>
          <a:xfrm>
            <a:off x="827584" y="548680"/>
            <a:ext cx="6336704" cy="1895595"/>
          </a:xfrm>
          <a:prstGeom prst="rect">
            <a:avLst/>
          </a:prstGeom>
          <a:noFill/>
          <a:ln>
            <a:noFill/>
          </a:ln>
        </p:spPr>
      </p:pic>
      <p:pic>
        <p:nvPicPr>
          <p:cNvPr id="2360" name="Google Shape;2360;p216"/>
          <p:cNvPicPr preferRelativeResize="0"/>
          <p:nvPr/>
        </p:nvPicPr>
        <p:blipFill rotWithShape="1">
          <a:blip r:embed="rId4">
            <a:alphaModFix/>
          </a:blip>
          <a:srcRect b="0" l="0" r="0" t="0"/>
          <a:stretch/>
        </p:blipFill>
        <p:spPr>
          <a:xfrm>
            <a:off x="395536" y="2996952"/>
            <a:ext cx="8640960" cy="370425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2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6" name="Google Shape;2366;p217"/>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Data Transmission</a:t>
            </a:r>
            <a:endParaRPr>
              <a:solidFill>
                <a:srgbClr val="FF0000"/>
              </a:solidFill>
            </a:endParaRPr>
          </a:p>
        </p:txBody>
      </p:sp>
      <p:sp>
        <p:nvSpPr>
          <p:cNvPr id="2367" name="Google Shape;2367;p217"/>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368" name="Google Shape;2368;p21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369" name="Google Shape;2369;p217"/>
          <p:cNvSpPr txBox="1"/>
          <p:nvPr/>
        </p:nvSpPr>
        <p:spPr>
          <a:xfrm>
            <a:off x="457200" y="1371600"/>
            <a:ext cx="8140700" cy="44958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Clr>
                <a:schemeClr val="dk1"/>
              </a:buClr>
              <a:buSzPts val="2800"/>
              <a:buFont typeface="Arial"/>
              <a:buChar char="•"/>
            </a:pPr>
            <a:r>
              <a:rPr lang="en-US" sz="2800" u="sng">
                <a:solidFill>
                  <a:schemeClr val="dk1"/>
                </a:solidFill>
                <a:latin typeface="Calibri"/>
                <a:ea typeface="Calibri"/>
                <a:cs typeface="Calibri"/>
                <a:sym typeface="Calibri"/>
                <a:hlinkClick r:id="rId4">
                  <a:extLst>
                    <a:ext uri="{A12FA001-AC4F-418D-AE19-62706E023703}">
                      <ahyp:hlinkClr val="tx"/>
                    </a:ext>
                  </a:extLst>
                </a:hlinkClick>
              </a:rPr>
              <a:t>Data transmission</a:t>
            </a:r>
            <a:r>
              <a:rPr lang="en-US" sz="2800">
                <a:solidFill>
                  <a:schemeClr val="dk1"/>
                </a:solidFill>
                <a:latin typeface="Calibri"/>
                <a:ea typeface="Calibri"/>
                <a:cs typeface="Calibri"/>
                <a:sym typeface="Calibri"/>
              </a:rPr>
              <a:t> refers to the process of transferring data between two or more digital devices.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Data is transmitted from one device to another in analog or digital format.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Basically, data transmission enables devices or components within devices to speak to each other.</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There are two methods used to transmit data between digital devices: serial transmission and parallel transmission</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2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5" name="Google Shape;2375;p218"/>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Data Transmission</a:t>
            </a:r>
            <a:endParaRPr>
              <a:solidFill>
                <a:srgbClr val="FF0000"/>
              </a:solidFill>
            </a:endParaRPr>
          </a:p>
        </p:txBody>
      </p:sp>
      <p:sp>
        <p:nvSpPr>
          <p:cNvPr id="2376" name="Google Shape;2376;p218"/>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377" name="Google Shape;2377;p21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378" name="Google Shape;2378;p218"/>
          <p:cNvSpPr txBox="1"/>
          <p:nvPr/>
        </p:nvSpPr>
        <p:spPr>
          <a:xfrm>
            <a:off x="457200" y="1371600"/>
            <a:ext cx="8140700" cy="44958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When data is sent or received using serial data transmission, the data bits are organized in a specific order, since they can only be sent one after another.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order of the data bits is important as it dictates how the transmission is organized when it is received.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is viewed as a reliable data transmission method because a data bit is only sent if the previous data bit has already been received.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2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4" name="Google Shape;2384;p219"/>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Data Transmission</a:t>
            </a:r>
            <a:endParaRPr>
              <a:solidFill>
                <a:srgbClr val="FF0000"/>
              </a:solidFill>
            </a:endParaRPr>
          </a:p>
        </p:txBody>
      </p:sp>
      <p:sp>
        <p:nvSpPr>
          <p:cNvPr id="2385" name="Google Shape;2385;p219"/>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386" name="Google Shape;2386;p21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387" name="Google Shape;2387;p219"/>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pic>
        <p:nvPicPr>
          <p:cNvPr id="2388" name="Google Shape;2388;p219"/>
          <p:cNvPicPr preferRelativeResize="0"/>
          <p:nvPr/>
        </p:nvPicPr>
        <p:blipFill rotWithShape="1">
          <a:blip r:embed="rId4">
            <a:alphaModFix/>
          </a:blip>
          <a:srcRect b="0" l="0" r="0" t="0"/>
          <a:stretch/>
        </p:blipFill>
        <p:spPr>
          <a:xfrm>
            <a:off x="738188" y="1752600"/>
            <a:ext cx="7667625" cy="327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Network Categories</a:t>
            </a:r>
            <a:endParaRPr/>
          </a:p>
        </p:txBody>
      </p:sp>
      <p:pic>
        <p:nvPicPr>
          <p:cNvPr descr="download.png" id="248" name="Google Shape;248;p22"/>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49" name="Google Shape;249;p22"/>
          <p:cNvSpPr txBox="1"/>
          <p:nvPr/>
        </p:nvSpPr>
        <p:spPr>
          <a:xfrm>
            <a:off x="304800" y="1219200"/>
            <a:ext cx="8153400" cy="45720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80000"/>
              </a:lnSpc>
              <a:spcBef>
                <a:spcPts val="0"/>
              </a:spcBef>
              <a:spcAft>
                <a:spcPts val="0"/>
              </a:spcAft>
              <a:buNone/>
            </a:pPr>
            <a:r>
              <a:rPr b="1" lang="en-US" sz="3200">
                <a:solidFill>
                  <a:schemeClr val="dk1"/>
                </a:solidFill>
                <a:latin typeface="Calibri"/>
                <a:ea typeface="Calibri"/>
                <a:cs typeface="Calibri"/>
                <a:sym typeface="Calibri"/>
              </a:rPr>
              <a:t>Local Area Network (LAN)</a:t>
            </a:r>
            <a:endParaRPr/>
          </a:p>
          <a:p>
            <a:pPr indent="0" lvl="0" marL="0" marR="0" rtl="0" algn="l">
              <a:spcBef>
                <a:spcPts val="0"/>
              </a:spcBef>
              <a:spcAft>
                <a:spcPts val="0"/>
              </a:spcAft>
              <a:buNone/>
            </a:pPr>
            <a:r>
              <a:t/>
            </a:r>
            <a:endParaRPr b="1"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descr="Local Area Network" id="250" name="Google Shape;250;p22"/>
          <p:cNvPicPr preferRelativeResize="0"/>
          <p:nvPr/>
        </p:nvPicPr>
        <p:blipFill rotWithShape="1">
          <a:blip r:embed="rId4">
            <a:alphaModFix/>
          </a:blip>
          <a:srcRect b="0" l="0" r="0" t="0"/>
          <a:stretch/>
        </p:blipFill>
        <p:spPr>
          <a:xfrm>
            <a:off x="609600" y="1752600"/>
            <a:ext cx="7696200" cy="41910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4" name="Google Shape;2394;p220"/>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Data Transmission</a:t>
            </a:r>
            <a:endParaRPr>
              <a:solidFill>
                <a:srgbClr val="FF0000"/>
              </a:solidFill>
            </a:endParaRPr>
          </a:p>
        </p:txBody>
      </p:sp>
      <p:sp>
        <p:nvSpPr>
          <p:cNvPr id="2395" name="Google Shape;2395;p220"/>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396" name="Google Shape;2396;p22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397" name="Google Shape;2397;p220"/>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398" name="Google Shape;2398;p220"/>
          <p:cNvSpPr txBox="1"/>
          <p:nvPr/>
        </p:nvSpPr>
        <p:spPr>
          <a:xfrm>
            <a:off x="609600" y="15240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Asynchronous Serial Transmission</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Data bits can be sent at any point in time. Stop bits and start bits are used between data bytes to synchronize the transmitter and receiver and to ensure that the data is transmitted correctly. The time between sending and receiving data bits is not constant, so gaps are used to provide time between transmissions.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2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4" name="Google Shape;2404;p221"/>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Data Transmission</a:t>
            </a:r>
            <a:endParaRPr>
              <a:solidFill>
                <a:srgbClr val="FF0000"/>
              </a:solidFill>
            </a:endParaRPr>
          </a:p>
        </p:txBody>
      </p:sp>
      <p:sp>
        <p:nvSpPr>
          <p:cNvPr id="2405" name="Google Shape;2405;p221"/>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06" name="Google Shape;2406;p22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07" name="Google Shape;2407;p221"/>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08" name="Google Shape;2408;p221"/>
          <p:cNvSpPr txBox="1"/>
          <p:nvPr/>
        </p:nvSpPr>
        <p:spPr>
          <a:xfrm>
            <a:off x="609600" y="1219200"/>
            <a:ext cx="8140700" cy="5257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The advantage of using the asynchronous method is that no synchronization is required between the transmitter and receiver devices. It is also a more cost effective method. </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A disadvantage is that data transmission can be slower, but this is not always the case.</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Serial transmission is normally used for long-distance data transfer. It is also used in cases where the amount of data being sent is relatively small. It ensures that data integrity is maintained as it transmits the data bits in a specific order, one after another. In this way, data bits are received in-sync with one another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4" name="Google Shape;2414;p222"/>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Data Transmission</a:t>
            </a:r>
            <a:endParaRPr>
              <a:solidFill>
                <a:srgbClr val="FF0000"/>
              </a:solidFill>
            </a:endParaRPr>
          </a:p>
        </p:txBody>
      </p:sp>
      <p:sp>
        <p:nvSpPr>
          <p:cNvPr id="2415" name="Google Shape;2415;p222"/>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16" name="Google Shape;2416;p22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17" name="Google Shape;2417;p222"/>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18" name="Google Shape;2418;p222"/>
          <p:cNvSpPr txBox="1"/>
          <p:nvPr/>
        </p:nvSpPr>
        <p:spPr>
          <a:xfrm>
            <a:off x="609600" y="1524000"/>
            <a:ext cx="8140700" cy="4495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Synchronous Serial Transmission</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Data bits are transmitted as a continuous stream in time with a master clock. The data transmitter and receiver both operate using a synchronized clock frequency; therefore, start bits, stop bits, and gaps are not used. This means that data moves faster and timing errors are less frequent because the transmitter and receiver time is synced. However, data accuracy is highly dependent on timing being synced correctly between devices. In comparison with asynchronous serial transmission, this method is usually more expensive.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2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4" name="Google Shape;2424;p223"/>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Parallel Data Transmission</a:t>
            </a:r>
            <a:endParaRPr>
              <a:solidFill>
                <a:srgbClr val="FF0000"/>
              </a:solidFill>
            </a:endParaRPr>
          </a:p>
        </p:txBody>
      </p:sp>
      <p:sp>
        <p:nvSpPr>
          <p:cNvPr id="2425" name="Google Shape;2425;p223"/>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26" name="Google Shape;2426;p22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27" name="Google Shape;2427;p223"/>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28" name="Google Shape;2428;p223"/>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When data is sent using parallel data transmission, multiple data bits are transmitted over multiple channels at the same time. </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This means that data can be sent much faster than using serial transmission methods.</a:t>
            </a: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29" name="Google Shape;2429;p223"/>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pic>
        <p:nvPicPr>
          <p:cNvPr id="2430" name="Google Shape;2430;p223"/>
          <p:cNvPicPr preferRelativeResize="0"/>
          <p:nvPr/>
        </p:nvPicPr>
        <p:blipFill rotWithShape="1">
          <a:blip r:embed="rId4">
            <a:alphaModFix/>
          </a:blip>
          <a:srcRect b="0" l="0" r="0" t="0"/>
          <a:stretch/>
        </p:blipFill>
        <p:spPr>
          <a:xfrm>
            <a:off x="838200" y="4419600"/>
            <a:ext cx="7591425" cy="19716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6" name="Google Shape;2436;p224"/>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Parallel Data Transmission</a:t>
            </a:r>
            <a:endParaRPr>
              <a:solidFill>
                <a:srgbClr val="FF0000"/>
              </a:solidFill>
            </a:endParaRPr>
          </a:p>
        </p:txBody>
      </p:sp>
      <p:sp>
        <p:nvSpPr>
          <p:cNvPr id="2437" name="Google Shape;2437;p224"/>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38" name="Google Shape;2438;p22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39" name="Google Shape;2439;p224"/>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40" name="Google Shape;2440;p224"/>
          <p:cNvSpPr txBox="1"/>
          <p:nvPr/>
        </p:nvSpPr>
        <p:spPr>
          <a:xfrm>
            <a:off x="381000" y="1143000"/>
            <a:ext cx="8140700" cy="5334000"/>
          </a:xfrm>
          <a:prstGeom prst="rect">
            <a:avLst/>
          </a:prstGeom>
          <a:noFill/>
          <a:ln>
            <a:noFill/>
          </a:ln>
        </p:spPr>
        <p:txBody>
          <a:bodyPr anchorCtr="0" anchor="t" bIns="45700" lIns="91425" spcFirstLastPara="1" rIns="91425" wrap="square" tIns="45700">
            <a:normAutofit fontScale="92500"/>
          </a:bodyPr>
          <a:lstStyle/>
          <a:p>
            <a:pPr indent="-342900" lvl="0" marL="34290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Given that multiple bits are sent over multiple channels at the same time, the order in which a bit string is received can depend on various conditions, such as proximity to the data source, user location, and bandwidth availability. </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Two examples of parallel interfaces can be seen below. In the first parallel interface, the data is sent and received in the correct order. </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In the second parallel interface, the data is sent in the correct order, but some bits were received faster than others.</a:t>
            </a:r>
            <a:endParaRPr b="0" i="0" sz="3200" u="none" cap="none" strike="noStrike">
              <a:solidFill>
                <a:schemeClr val="dk1"/>
              </a:solidFill>
              <a:latin typeface="Calibri"/>
              <a:ea typeface="Calibri"/>
              <a:cs typeface="Calibri"/>
              <a:sym typeface="Calibri"/>
            </a:endParaRPr>
          </a:p>
        </p:txBody>
      </p:sp>
      <p:sp>
        <p:nvSpPr>
          <p:cNvPr id="2441" name="Google Shape;2441;p224"/>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2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7" name="Google Shape;2447;p225"/>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Parallel Data Transmission</a:t>
            </a:r>
            <a:endParaRPr>
              <a:solidFill>
                <a:srgbClr val="FF0000"/>
              </a:solidFill>
            </a:endParaRPr>
          </a:p>
        </p:txBody>
      </p:sp>
      <p:sp>
        <p:nvSpPr>
          <p:cNvPr id="2448" name="Google Shape;2448;p225"/>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49" name="Google Shape;2449;p22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50" name="Google Shape;2450;p225"/>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51" name="Google Shape;2451;p225"/>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452" name="Google Shape;2452;p225"/>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pic>
        <p:nvPicPr>
          <p:cNvPr id="2453" name="Google Shape;2453;p225"/>
          <p:cNvPicPr preferRelativeResize="0"/>
          <p:nvPr/>
        </p:nvPicPr>
        <p:blipFill rotWithShape="1">
          <a:blip r:embed="rId4">
            <a:alphaModFix/>
          </a:blip>
          <a:srcRect b="0" l="0" r="0" t="0"/>
          <a:stretch/>
        </p:blipFill>
        <p:spPr>
          <a:xfrm>
            <a:off x="457200" y="1295400"/>
            <a:ext cx="7948613" cy="50292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9" name="Google Shape;2459;p226"/>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Parallel Data Transmission</a:t>
            </a:r>
            <a:endParaRPr>
              <a:solidFill>
                <a:srgbClr val="FF0000"/>
              </a:solidFill>
            </a:endParaRPr>
          </a:p>
        </p:txBody>
      </p:sp>
      <p:sp>
        <p:nvSpPr>
          <p:cNvPr id="2460" name="Google Shape;2460;p226"/>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61" name="Google Shape;2461;p22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62" name="Google Shape;2462;p226"/>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63" name="Google Shape;2463;p226"/>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464" name="Google Shape;2464;p226"/>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65" name="Google Shape;2465;p226"/>
          <p:cNvSpPr txBox="1"/>
          <p:nvPr/>
        </p:nvSpPr>
        <p:spPr>
          <a:xfrm>
            <a:off x="533400" y="1295400"/>
            <a:ext cx="8140700" cy="53340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main advantages of parallel transmission over serial transmission are:</a:t>
            </a:r>
            <a:endParaRPr/>
          </a:p>
          <a:p>
            <a:pPr indent="-187960" lvl="0" marL="0" marR="0" rtl="0" algn="l">
              <a:spcBef>
                <a:spcPts val="0"/>
              </a:spcBef>
              <a:spcAft>
                <a:spcPts val="0"/>
              </a:spcAft>
              <a:buClr>
                <a:schemeClr val="dk1"/>
              </a:buClr>
              <a:buSzPct val="100000"/>
              <a:buFont typeface="Calibri"/>
              <a:buChar char="-"/>
            </a:pPr>
            <a:r>
              <a:rPr lang="en-US" sz="3200">
                <a:solidFill>
                  <a:schemeClr val="dk1"/>
                </a:solidFill>
                <a:latin typeface="Calibri"/>
                <a:ea typeface="Calibri"/>
                <a:cs typeface="Calibri"/>
                <a:sym typeface="Calibri"/>
              </a:rPr>
              <a:t> it is easier to program;</a:t>
            </a:r>
            <a:endParaRPr/>
          </a:p>
          <a:p>
            <a:pPr indent="-187960" lvl="0" marL="0" marR="0" rtl="0" algn="l">
              <a:spcBef>
                <a:spcPts val="0"/>
              </a:spcBef>
              <a:spcAft>
                <a:spcPts val="0"/>
              </a:spcAft>
              <a:buClr>
                <a:schemeClr val="dk1"/>
              </a:buClr>
              <a:buSzPct val="100000"/>
              <a:buFont typeface="Calibri"/>
              <a:buChar char="-"/>
            </a:pPr>
            <a:r>
              <a:rPr lang="en-US" sz="3200">
                <a:solidFill>
                  <a:schemeClr val="dk1"/>
                </a:solidFill>
                <a:latin typeface="Calibri"/>
                <a:ea typeface="Calibri"/>
                <a:cs typeface="Calibri"/>
                <a:sym typeface="Calibri"/>
              </a:rPr>
              <a:t> data is sent faster.</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Although parallel transmission can transfer data faster, it requires more transmission channels than serial transmission. This means that data bits can be out of sync, depending on transfer distance and how fast each bit loads.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A simple of example of where this can be seen is with a voice over IP (VOIP) call when distortion or interference is noticeable. It can also be seen when there is skipping or interference on a video stream.</a:t>
            </a:r>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2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1" name="Google Shape;2471;p227"/>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Parallel Data Transmission</a:t>
            </a:r>
            <a:endParaRPr>
              <a:solidFill>
                <a:srgbClr val="FF0000"/>
              </a:solidFill>
            </a:endParaRPr>
          </a:p>
        </p:txBody>
      </p:sp>
      <p:sp>
        <p:nvSpPr>
          <p:cNvPr id="2472" name="Google Shape;2472;p227"/>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73" name="Google Shape;2473;p22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74" name="Google Shape;2474;p227"/>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75" name="Google Shape;2475;p227"/>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476" name="Google Shape;2476;p227"/>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77" name="Google Shape;2477;p227"/>
          <p:cNvSpPr txBox="1"/>
          <p:nvPr/>
        </p:nvSpPr>
        <p:spPr>
          <a:xfrm>
            <a:off x="533400" y="1295400"/>
            <a:ext cx="8140700" cy="53340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Parallel transmission is used when: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a large amount of data is being sent;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the data being sent is time-sensitive;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and the data needs to be sent quickly.</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A scenario where parallel transmission is used to send data is video streaming. When a video is streamed to a viewer, bits need to be received quickly to prevent a video pausing or buffering. </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Video streaming also requires the transmission of large volumes of data. </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data being sent is also time-sensitive as slow data streams result in poor viewer experience.</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3" name="Google Shape;2483;p228"/>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Serial Vs Parallel</a:t>
            </a:r>
            <a:endParaRPr>
              <a:solidFill>
                <a:srgbClr val="FF0000"/>
              </a:solidFill>
            </a:endParaRPr>
          </a:p>
        </p:txBody>
      </p:sp>
      <p:sp>
        <p:nvSpPr>
          <p:cNvPr id="2484" name="Google Shape;2484;p228"/>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85" name="Google Shape;2485;p22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86" name="Google Shape;2486;p228"/>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87" name="Google Shape;2487;p228"/>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488" name="Google Shape;2488;p228"/>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489" name="Google Shape;2489;p228"/>
          <p:cNvSpPr txBox="1"/>
          <p:nvPr/>
        </p:nvSpPr>
        <p:spPr>
          <a:xfrm>
            <a:off x="533400" y="1295400"/>
            <a:ext cx="8140700" cy="5334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2490" name="Google Shape;2490;p228"/>
          <p:cNvPicPr preferRelativeResize="0"/>
          <p:nvPr/>
        </p:nvPicPr>
        <p:blipFill rotWithShape="1">
          <a:blip r:embed="rId4">
            <a:alphaModFix/>
          </a:blip>
          <a:srcRect b="0" l="0" r="0" t="0"/>
          <a:stretch/>
        </p:blipFill>
        <p:spPr>
          <a:xfrm>
            <a:off x="609600" y="1219200"/>
            <a:ext cx="8001000" cy="53340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6" name="Google Shape;2496;p229"/>
          <p:cNvSpPr txBox="1"/>
          <p:nvPr>
            <p:ph type="title"/>
          </p:nvPr>
        </p:nvSpPr>
        <p:spPr>
          <a:xfrm>
            <a:off x="1447800" y="3048000"/>
            <a:ext cx="57150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Unit – I End</a:t>
            </a:r>
            <a:endParaRPr>
              <a:solidFill>
                <a:srgbClr val="FF0000"/>
              </a:solidFill>
            </a:endParaRPr>
          </a:p>
        </p:txBody>
      </p:sp>
      <p:sp>
        <p:nvSpPr>
          <p:cNvPr id="2497" name="Google Shape;2497;p229"/>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498" name="Google Shape;2498;p22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99" name="Google Shape;2499;p229"/>
          <p:cNvSpPr txBox="1"/>
          <p:nvPr/>
        </p:nvSpPr>
        <p:spPr>
          <a:xfrm>
            <a:off x="457200" y="1371600"/>
            <a:ext cx="8140700" cy="4495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500" name="Google Shape;2500;p229"/>
          <p:cNvSpPr txBox="1"/>
          <p:nvPr/>
        </p:nvSpPr>
        <p:spPr>
          <a:xfrm>
            <a:off x="381000" y="1143000"/>
            <a:ext cx="8140700" cy="5334000"/>
          </a:xfrm>
          <a:prstGeom prst="rect">
            <a:avLst/>
          </a:prstGeom>
          <a:noFill/>
          <a:ln>
            <a:noFill/>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501" name="Google Shape;2501;p229"/>
          <p:cNvSpPr txBox="1"/>
          <p:nvPr/>
        </p:nvSpPr>
        <p:spPr>
          <a:xfrm>
            <a:off x="381000" y="1295400"/>
            <a:ext cx="85217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sp>
        <p:nvSpPr>
          <p:cNvPr id="2502" name="Google Shape;2502;p229"/>
          <p:cNvSpPr txBox="1"/>
          <p:nvPr/>
        </p:nvSpPr>
        <p:spPr>
          <a:xfrm>
            <a:off x="533400" y="1295400"/>
            <a:ext cx="8140700" cy="5334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LAN</a:t>
            </a:r>
            <a:endParaRPr/>
          </a:p>
        </p:txBody>
      </p:sp>
      <p:pic>
        <p:nvPicPr>
          <p:cNvPr descr="download.png" id="256" name="Google Shape;256;p2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57" name="Google Shape;257;p23"/>
          <p:cNvSpPr txBox="1"/>
          <p:nvPr/>
        </p:nvSpPr>
        <p:spPr>
          <a:xfrm>
            <a:off x="304800" y="1219200"/>
            <a:ext cx="8610600" cy="5334000"/>
          </a:xfrm>
          <a:prstGeom prst="rect">
            <a:avLst/>
          </a:prstGeom>
          <a:noFill/>
          <a:ln>
            <a:noFill/>
          </a:ln>
        </p:spPr>
        <p:txBody>
          <a:bodyPr anchorCtr="0" anchor="t" bIns="45700" lIns="91425" spcFirstLastPara="1" rIns="91425" wrap="square" tIns="45700">
            <a:normAutofit fontScale="92500" lnSpcReduction="10000"/>
          </a:bodyPr>
          <a:lstStyle/>
          <a:p>
            <a:pPr indent="-164465" lvl="0" marL="0" marR="0" rtl="0" algn="l">
              <a:spcBef>
                <a:spcPts val="0"/>
              </a:spcBef>
              <a:spcAft>
                <a:spcPts val="0"/>
              </a:spcAft>
              <a:buClr>
                <a:schemeClr val="dk1"/>
              </a:buClr>
              <a:buSzPct val="1000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Local Area Network (LAN) is a group of computers connected to each other in a small area such as building, office.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LAN is used for connecting two or more personal computers through a communication medium such as twisted pair, coaxial cable, etc.</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It is less costly as it is built with inexpensive hardware such as hubs, network adapters, and Ethernet cables.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data is transferred at an extremely faster rate in Local Area Network.</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Local Area Network provides higher security.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LAN</a:t>
            </a:r>
            <a:endParaRPr/>
          </a:p>
        </p:txBody>
      </p:sp>
      <p:pic>
        <p:nvPicPr>
          <p:cNvPr descr="download.png" id="263" name="Google Shape;263;p24"/>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64" name="Google Shape;264;p24"/>
          <p:cNvSpPr txBox="1"/>
          <p:nvPr/>
        </p:nvSpPr>
        <p:spPr>
          <a:xfrm>
            <a:off x="304800" y="1219200"/>
            <a:ext cx="8610600" cy="5334000"/>
          </a:xfrm>
          <a:prstGeom prst="rect">
            <a:avLst/>
          </a:prstGeom>
          <a:noFill/>
          <a:ln>
            <a:noFill/>
          </a:ln>
        </p:spPr>
        <p:txBody>
          <a:bodyPr anchorCtr="0" anchor="t" bIns="45700" lIns="91425" spcFirstLastPara="1" rIns="91425" wrap="square" tIns="45700">
            <a:normAutofit/>
          </a:bodyPr>
          <a:lstStyle/>
          <a:p>
            <a:pPr indent="-177800" lvl="0" marL="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LAN's are private networks, not subject to tariffs or other regulatory controls.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LAN's operate at relatively high speed when compared to the typical WAN.</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There are different types of Media Access Control methods in a LAN, the prominent ones are Ethernet, Token ring.</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connects computers in a single building, block or campus, i.e. they work in a restricted geographical area.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Applications of LAN</a:t>
            </a:r>
            <a:endParaRPr/>
          </a:p>
        </p:txBody>
      </p:sp>
      <p:pic>
        <p:nvPicPr>
          <p:cNvPr descr="download.png" id="270" name="Google Shape;270;p25"/>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71" name="Google Shape;271;p25"/>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One of the computer in a network can become a server serving all the remaining computers called clients.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Software can be stored on the server and it can be used by the remaining clients.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Connecting Locally all the workstations in a building to let them communicate with each other locally without any internet access.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Sharing common resources like printers etc are some common applications of LAN.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Advantages of LAN</a:t>
            </a:r>
            <a:endParaRPr/>
          </a:p>
        </p:txBody>
      </p:sp>
      <p:pic>
        <p:nvPicPr>
          <p:cNvPr descr="download.png" id="277" name="Google Shape;277;p26"/>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78" name="Google Shape;278;p26"/>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Resource Sharing:</a:t>
            </a:r>
            <a:r>
              <a:rPr lang="en-US" sz="3200">
                <a:solidFill>
                  <a:schemeClr val="dk1"/>
                </a:solidFill>
                <a:latin typeface="Calibri"/>
                <a:ea typeface="Calibri"/>
                <a:cs typeface="Calibri"/>
                <a:sym typeface="Calibri"/>
              </a:rPr>
              <a:t> Computer resources like printers, modems, DVD-ROM drives and hard disks can be shared with the help of local area networks. This reduces cost and hardware purchases.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Software Applications Sharing:</a:t>
            </a:r>
            <a:r>
              <a:rPr lang="en-US" sz="3200">
                <a:solidFill>
                  <a:schemeClr val="dk1"/>
                </a:solidFill>
                <a:latin typeface="Calibri"/>
                <a:ea typeface="Calibri"/>
                <a:cs typeface="Calibri"/>
                <a:sym typeface="Calibri"/>
              </a:rPr>
              <a:t> It is cheaper to use same software over network instead of purchasing separate licensed software for each client a network.</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Easy and Cheap Communication:</a:t>
            </a:r>
            <a:r>
              <a:rPr lang="en-US" sz="3200">
                <a:solidFill>
                  <a:schemeClr val="dk1"/>
                </a:solidFill>
                <a:latin typeface="Calibri"/>
                <a:ea typeface="Calibri"/>
                <a:cs typeface="Calibri"/>
                <a:sym typeface="Calibri"/>
              </a:rPr>
              <a:t> Data and messages can easily be transferred over networked computers.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Advantages of LAN</a:t>
            </a:r>
            <a:endParaRPr/>
          </a:p>
        </p:txBody>
      </p:sp>
      <p:pic>
        <p:nvPicPr>
          <p:cNvPr descr="download.png" id="284" name="Google Shape;284;p27"/>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85" name="Google Shape;285;p27"/>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Centralized Data:</a:t>
            </a:r>
            <a:r>
              <a:rPr lang="en-US" sz="3200">
                <a:solidFill>
                  <a:schemeClr val="dk1"/>
                </a:solidFill>
                <a:latin typeface="Calibri"/>
                <a:ea typeface="Calibri"/>
                <a:cs typeface="Calibri"/>
                <a:sym typeface="Calibri"/>
              </a:rPr>
              <a:t> The data of all network users can be saved on hard disk of the server computer. This will help users to use any workstation in a network to access their data. Because data is not stored on workstations locally.</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Data Security:</a:t>
            </a:r>
            <a:r>
              <a:rPr lang="en-US" sz="3200">
                <a:solidFill>
                  <a:schemeClr val="dk1"/>
                </a:solidFill>
                <a:latin typeface="Calibri"/>
                <a:ea typeface="Calibri"/>
                <a:cs typeface="Calibri"/>
                <a:sym typeface="Calibri"/>
              </a:rPr>
              <a:t> Since, data is stored on server computer centrally, it will be easy to manage data at only one place and the data will be more secure too.</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Internet Sharing:</a:t>
            </a:r>
            <a:r>
              <a:rPr lang="en-US" sz="3200">
                <a:solidFill>
                  <a:schemeClr val="dk1"/>
                </a:solidFill>
                <a:latin typeface="Calibri"/>
                <a:ea typeface="Calibri"/>
                <a:cs typeface="Calibri"/>
                <a:sym typeface="Calibri"/>
              </a:rPr>
              <a:t> Local Area Network provides the facility to share a single internet connection among all the LAN users. In Net Cafes, single internet connection sharing system keeps the internet expenses cheaper.</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Disadvantages of LAN</a:t>
            </a:r>
            <a:endParaRPr/>
          </a:p>
        </p:txBody>
      </p:sp>
      <p:pic>
        <p:nvPicPr>
          <p:cNvPr descr="download.png" id="291" name="Google Shape;291;p28"/>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92" name="Google Shape;292;p28"/>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 High Setup Cost:</a:t>
            </a:r>
            <a:r>
              <a:rPr lang="en-US" sz="3200">
                <a:solidFill>
                  <a:schemeClr val="dk1"/>
                </a:solidFill>
                <a:latin typeface="Calibri"/>
                <a:ea typeface="Calibri"/>
                <a:cs typeface="Calibri"/>
                <a:sym typeface="Calibri"/>
              </a:rPr>
              <a:t> Although the LAN will save cost over time due to shared computer resources, but the initial setup costs of installing Local Area Networks is high.</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Privacy Violations:</a:t>
            </a:r>
            <a:r>
              <a:rPr lang="en-US" sz="3200">
                <a:solidFill>
                  <a:schemeClr val="dk1"/>
                </a:solidFill>
                <a:latin typeface="Calibri"/>
                <a:ea typeface="Calibri"/>
                <a:cs typeface="Calibri"/>
                <a:sym typeface="Calibri"/>
              </a:rPr>
              <a:t> The LAN administrator has the rights to check personal data files of each and every LAN user. Moreover he can check the internet history and computer use history of the LAN user.</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Disadvantages of LAN</a:t>
            </a:r>
            <a:endParaRPr/>
          </a:p>
        </p:txBody>
      </p:sp>
      <p:pic>
        <p:nvPicPr>
          <p:cNvPr descr="download.png" id="298" name="Google Shape;298;p29"/>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299" name="Google Shape;299;p29"/>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Security Threat:</a:t>
            </a:r>
            <a:r>
              <a:rPr lang="en-US" sz="3200">
                <a:solidFill>
                  <a:schemeClr val="dk1"/>
                </a:solidFill>
                <a:latin typeface="Calibri"/>
                <a:ea typeface="Calibri"/>
                <a:cs typeface="Calibri"/>
                <a:sym typeface="Calibri"/>
              </a:rPr>
              <a:t> Unauthorized users can access important data of an organization if centralized data repository is not secured properly by the LAN administrator.</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LAN Maintenance Job:</a:t>
            </a:r>
            <a:r>
              <a:rPr lang="en-US" sz="3200">
                <a:solidFill>
                  <a:schemeClr val="dk1"/>
                </a:solidFill>
                <a:latin typeface="Calibri"/>
                <a:ea typeface="Calibri"/>
                <a:cs typeface="Calibri"/>
                <a:sym typeface="Calibri"/>
              </a:rPr>
              <a:t> Local Area Network requires a LAN Administrator because, there are problems of software installations or hardware failures or cable disturbances in Local Area Network. A LAN Administrator is needed at this full time job.</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Covers Limited Area:</a:t>
            </a:r>
            <a:r>
              <a:rPr lang="en-US" sz="3200">
                <a:solidFill>
                  <a:schemeClr val="dk1"/>
                </a:solidFill>
                <a:latin typeface="Calibri"/>
                <a:ea typeface="Calibri"/>
                <a:cs typeface="Calibri"/>
                <a:sym typeface="Calibri"/>
              </a:rPr>
              <a:t> Local Area Network covers a small area like one office, one building or a group of nearby buildings.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Times New Roman"/>
              <a:buNone/>
            </a:pPr>
            <a:r>
              <a:rPr b="1" lang="en-US">
                <a:solidFill>
                  <a:srgbClr val="FF0000"/>
                </a:solidFill>
                <a:latin typeface="Times New Roman"/>
                <a:ea typeface="Times New Roman"/>
                <a:cs typeface="Times New Roman"/>
                <a:sym typeface="Times New Roman"/>
              </a:rPr>
              <a:t>UNIT –I  Contents</a:t>
            </a:r>
            <a:endParaRPr/>
          </a:p>
        </p:txBody>
      </p:sp>
      <p:sp>
        <p:nvSpPr>
          <p:cNvPr id="105" name="Google Shape;105;p3"/>
          <p:cNvSpPr txBox="1"/>
          <p:nvPr>
            <p:ph idx="1" type="body"/>
          </p:nvPr>
        </p:nvSpPr>
        <p:spPr>
          <a:xfrm>
            <a:off x="533400" y="1219200"/>
            <a:ext cx="8229600" cy="5257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Evolution of Computer Networks</a:t>
            </a:r>
            <a:endParaRPr/>
          </a:p>
          <a:p>
            <a:pPr indent="-171450" lvl="0" marL="171450" rtl="0" algn="l">
              <a:lnSpc>
                <a:spcPct val="90000"/>
              </a:lnSpc>
              <a:spcBef>
                <a:spcPts val="750"/>
              </a:spcBef>
              <a:spcAft>
                <a:spcPts val="0"/>
              </a:spcAft>
              <a:buClr>
                <a:schemeClr val="dk1"/>
              </a:buClr>
              <a:buSzPts val="2100"/>
              <a:buChar char="•"/>
            </a:pPr>
            <a:r>
              <a:rPr lang="en-US"/>
              <a:t>Network Categories</a:t>
            </a:r>
            <a:endParaRPr/>
          </a:p>
          <a:p>
            <a:pPr indent="-171450" lvl="0" marL="171450" rtl="0" algn="l">
              <a:lnSpc>
                <a:spcPct val="90000"/>
              </a:lnSpc>
              <a:spcBef>
                <a:spcPts val="750"/>
              </a:spcBef>
              <a:spcAft>
                <a:spcPts val="0"/>
              </a:spcAft>
              <a:buClr>
                <a:schemeClr val="dk1"/>
              </a:buClr>
              <a:buSzPts val="2100"/>
              <a:buChar char="•"/>
            </a:pPr>
            <a:r>
              <a:rPr lang="en-US"/>
              <a:t>Data Transmission Modes</a:t>
            </a:r>
            <a:endParaRPr/>
          </a:p>
          <a:p>
            <a:pPr indent="-171450" lvl="0" marL="171450" rtl="0" algn="l">
              <a:lnSpc>
                <a:spcPct val="90000"/>
              </a:lnSpc>
              <a:spcBef>
                <a:spcPts val="750"/>
              </a:spcBef>
              <a:spcAft>
                <a:spcPts val="0"/>
              </a:spcAft>
              <a:buClr>
                <a:schemeClr val="dk1"/>
              </a:buClr>
              <a:buSzPts val="2100"/>
              <a:buChar char="•"/>
            </a:pPr>
            <a:r>
              <a:rPr lang="en-US"/>
              <a:t>Network Topologies</a:t>
            </a:r>
            <a:endParaRPr/>
          </a:p>
          <a:p>
            <a:pPr indent="-171450" lvl="0" marL="171450" rtl="0" algn="l">
              <a:lnSpc>
                <a:spcPct val="90000"/>
              </a:lnSpc>
              <a:spcBef>
                <a:spcPts val="750"/>
              </a:spcBef>
              <a:spcAft>
                <a:spcPts val="0"/>
              </a:spcAft>
              <a:buClr>
                <a:schemeClr val="dk1"/>
              </a:buClr>
              <a:buSzPts val="2100"/>
              <a:buChar char="•"/>
            </a:pPr>
            <a:r>
              <a:rPr lang="en-US"/>
              <a:t>Circuit Switching and Packet Switching</a:t>
            </a:r>
            <a:endParaRPr/>
          </a:p>
          <a:p>
            <a:pPr indent="-171450" lvl="0" marL="171450" rtl="0" algn="l">
              <a:lnSpc>
                <a:spcPct val="90000"/>
              </a:lnSpc>
              <a:spcBef>
                <a:spcPts val="750"/>
              </a:spcBef>
              <a:spcAft>
                <a:spcPts val="0"/>
              </a:spcAft>
              <a:buClr>
                <a:schemeClr val="dk1"/>
              </a:buClr>
              <a:buSzPts val="2100"/>
              <a:buChar char="•"/>
            </a:pPr>
            <a:r>
              <a:rPr lang="en-US"/>
              <a:t>Protocols and Standards</a:t>
            </a:r>
            <a:endParaRPr/>
          </a:p>
          <a:p>
            <a:pPr indent="-171450" lvl="0" marL="171450" rtl="0" algn="l">
              <a:lnSpc>
                <a:spcPct val="90000"/>
              </a:lnSpc>
              <a:spcBef>
                <a:spcPts val="750"/>
              </a:spcBef>
              <a:spcAft>
                <a:spcPts val="0"/>
              </a:spcAft>
              <a:buClr>
                <a:schemeClr val="dk1"/>
              </a:buClr>
              <a:buSzPts val="2100"/>
              <a:buChar char="•"/>
            </a:pPr>
            <a:r>
              <a:rPr lang="en-US"/>
              <a:t>OSI Layers and its functions</a:t>
            </a:r>
            <a:endParaRPr/>
          </a:p>
          <a:p>
            <a:pPr indent="-171450" lvl="0" marL="171450" rtl="0" algn="l">
              <a:lnSpc>
                <a:spcPct val="90000"/>
              </a:lnSpc>
              <a:spcBef>
                <a:spcPts val="750"/>
              </a:spcBef>
              <a:spcAft>
                <a:spcPts val="0"/>
              </a:spcAft>
              <a:buClr>
                <a:schemeClr val="dk1"/>
              </a:buClr>
              <a:buSzPts val="2100"/>
              <a:buChar char="•"/>
            </a:pPr>
            <a:r>
              <a:rPr lang="en-US"/>
              <a:t>TCP/IP Protocol Suite</a:t>
            </a:r>
            <a:endParaRPr/>
          </a:p>
          <a:p>
            <a:pPr indent="-171450" lvl="0" marL="171450" rtl="0" algn="l">
              <a:lnSpc>
                <a:spcPct val="90000"/>
              </a:lnSpc>
              <a:spcBef>
                <a:spcPts val="750"/>
              </a:spcBef>
              <a:spcAft>
                <a:spcPts val="0"/>
              </a:spcAft>
              <a:buClr>
                <a:schemeClr val="dk1"/>
              </a:buClr>
              <a:buSzPts val="2100"/>
              <a:buChar char="•"/>
            </a:pPr>
            <a:r>
              <a:rPr lang="en-US"/>
              <a:t>Link Layer Protocols  </a:t>
            </a:r>
            <a:endParaRPr/>
          </a:p>
          <a:p>
            <a:pPr indent="-171450" lvl="0" marL="171450" rtl="0" algn="l">
              <a:lnSpc>
                <a:spcPct val="90000"/>
              </a:lnSpc>
              <a:spcBef>
                <a:spcPts val="750"/>
              </a:spcBef>
              <a:spcAft>
                <a:spcPts val="0"/>
              </a:spcAft>
              <a:buClr>
                <a:schemeClr val="dk1"/>
              </a:buClr>
              <a:buSzPts val="2100"/>
              <a:buChar char="•"/>
            </a:pPr>
            <a:r>
              <a:rPr lang="en-US"/>
              <a:t>Network Layer Protocols</a:t>
            </a:r>
            <a:endParaRPr/>
          </a:p>
          <a:p>
            <a:pPr indent="-171450" lvl="0" marL="171450" rtl="0" algn="l">
              <a:lnSpc>
                <a:spcPct val="90000"/>
              </a:lnSpc>
              <a:spcBef>
                <a:spcPts val="750"/>
              </a:spcBef>
              <a:spcAft>
                <a:spcPts val="0"/>
              </a:spcAft>
              <a:buClr>
                <a:schemeClr val="dk1"/>
              </a:buClr>
              <a:buSzPts val="2100"/>
              <a:buChar char="•"/>
            </a:pPr>
            <a:r>
              <a:rPr lang="en-US"/>
              <a:t>Transport Layer Protocols</a:t>
            </a:r>
            <a:endParaRPr/>
          </a:p>
          <a:p>
            <a:pPr indent="-171450" lvl="0" marL="171450" rtl="0" algn="l">
              <a:lnSpc>
                <a:spcPct val="90000"/>
              </a:lnSpc>
              <a:spcBef>
                <a:spcPts val="750"/>
              </a:spcBef>
              <a:spcAft>
                <a:spcPts val="0"/>
              </a:spcAft>
              <a:buClr>
                <a:schemeClr val="dk1"/>
              </a:buClr>
              <a:buSzPts val="2100"/>
              <a:buChar char="•"/>
            </a:pPr>
            <a:r>
              <a:rPr lang="en-US"/>
              <a:t>Serial and Parallel Transmissions</a:t>
            </a:r>
            <a:endParaRPr/>
          </a:p>
          <a:p>
            <a:pPr indent="-171450" lvl="0" marL="171450" rtl="0" algn="l">
              <a:lnSpc>
                <a:spcPct val="90000"/>
              </a:lnSpc>
              <a:spcBef>
                <a:spcPts val="750"/>
              </a:spcBef>
              <a:spcAft>
                <a:spcPts val="0"/>
              </a:spcAft>
              <a:buClr>
                <a:schemeClr val="dk1"/>
              </a:buClr>
              <a:buSzPts val="2100"/>
              <a:buChar char="•"/>
            </a:pPr>
            <a:r>
              <a:rPr lang="en-US"/>
              <a:t>Addressing</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b="1"/>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a:p>
            <a:pPr indent="-171450" lvl="0" marL="171450" rtl="0" algn="l">
              <a:lnSpc>
                <a:spcPct val="90000"/>
              </a:lnSpc>
              <a:spcBef>
                <a:spcPts val="750"/>
              </a:spcBef>
              <a:spcAft>
                <a:spcPts val="0"/>
              </a:spcAft>
              <a:buClr>
                <a:schemeClr val="dk1"/>
              </a:buClr>
              <a:buSzPts val="2100"/>
              <a:buNone/>
            </a:pPr>
            <a:r>
              <a:t/>
            </a:r>
            <a:endParaRPr/>
          </a:p>
        </p:txBody>
      </p:sp>
      <p:pic>
        <p:nvPicPr>
          <p:cNvPr descr="download.png" id="106" name="Google Shape;106;p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Metropolitan Area Network (MAN)</a:t>
            </a:r>
            <a:endParaRPr/>
          </a:p>
        </p:txBody>
      </p:sp>
      <p:pic>
        <p:nvPicPr>
          <p:cNvPr descr="download.png" id="305" name="Google Shape;305;p30"/>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id="306" name="Google Shape;306;p30"/>
          <p:cNvPicPr preferRelativeResize="0"/>
          <p:nvPr/>
        </p:nvPicPr>
        <p:blipFill rotWithShape="1">
          <a:blip r:embed="rId4">
            <a:alphaModFix/>
          </a:blip>
          <a:srcRect b="0" l="0" r="0" t="0"/>
          <a:stretch/>
        </p:blipFill>
        <p:spPr>
          <a:xfrm>
            <a:off x="457200" y="1219200"/>
            <a:ext cx="7991475" cy="5048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Metropolitan Area Network (MAN)</a:t>
            </a:r>
            <a:endParaRPr/>
          </a:p>
        </p:txBody>
      </p:sp>
      <p:pic>
        <p:nvPicPr>
          <p:cNvPr descr="download.png" id="312" name="Google Shape;312;p31"/>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13" name="Google Shape;313;p31"/>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A metropolitan area network is a network that covers a larger geographic area by interconnecting a different LAN to form a larger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Government agencies use MAN to connect to the citizens and private industries.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In MAN, various LANs are connected to each other through a telephone exchange line.</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 most widely used protocols in MAN are RS-232, Frame Relay, ATM, ISDN, OC-3, ADSL, etc.</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has a higher range than Local Area Network(LAN).</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Characteristics of MAN</a:t>
            </a:r>
            <a:endParaRPr/>
          </a:p>
        </p:txBody>
      </p:sp>
      <p:pic>
        <p:nvPicPr>
          <p:cNvPr descr="download.png" id="319" name="Google Shape;319;p32"/>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20" name="Google Shape;320;p32"/>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 generally covers towns and cities (50 km)</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for MAN are optical fibers, cables etc.</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Data rates adequate for distributed computing applications.</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Applications of MAN</a:t>
            </a:r>
            <a:endParaRPr/>
          </a:p>
        </p:txBody>
      </p:sp>
      <p:pic>
        <p:nvPicPr>
          <p:cNvPr descr="download.png" id="326" name="Google Shape;326;p3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27" name="Google Shape;327;p33"/>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MAN is used in communication between the banks in a city.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be used in an Airline Reservation.</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be used in a college within a city.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also be used for communication in the military.</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Advantages of MAN</a:t>
            </a:r>
            <a:endParaRPr/>
          </a:p>
        </p:txBody>
      </p:sp>
      <p:pic>
        <p:nvPicPr>
          <p:cNvPr descr="download.png" id="333" name="Google Shape;333;p34"/>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34" name="Google Shape;334;p34"/>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 </a:t>
            </a:r>
            <a:r>
              <a:rPr lang="en-US" sz="3500">
                <a:solidFill>
                  <a:schemeClr val="dk1"/>
                </a:solidFill>
                <a:latin typeface="Calibri"/>
                <a:ea typeface="Calibri"/>
                <a:cs typeface="Calibri"/>
                <a:sym typeface="Calibri"/>
              </a:rPr>
              <a:t>Extremely efficient and provide fast communication via high-speed carriers, such as fiber optic cables.</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It provides a good back bone for large network and provides greater access to WANs.</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The dual bus used in MAN helps the transmission of data in both directions simultaneously.</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A MAN usually encompasses several blocks of a city or an entire city.</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Disadvantages of MAN</a:t>
            </a:r>
            <a:endParaRPr/>
          </a:p>
        </p:txBody>
      </p:sp>
      <p:pic>
        <p:nvPicPr>
          <p:cNvPr descr="download.png" id="340" name="Google Shape;340;p35"/>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41" name="Google Shape;341;p35"/>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More cable required for a MAN connection from one place to another.</a:t>
            </a:r>
            <a:endParaRPr/>
          </a:p>
          <a:p>
            <a:pPr indent="-228600" lvl="0" marL="0" marR="0" rtl="0" algn="l">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 It is difficult to make the system secure from hackers and industrial espionage (spying) graphical regions.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Wide Area Network (WAN)</a:t>
            </a:r>
            <a:endParaRPr/>
          </a:p>
        </p:txBody>
      </p:sp>
      <p:pic>
        <p:nvPicPr>
          <p:cNvPr descr="download.png" id="347" name="Google Shape;347;p36"/>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id="348" name="Google Shape;348;p36"/>
          <p:cNvPicPr preferRelativeResize="0"/>
          <p:nvPr/>
        </p:nvPicPr>
        <p:blipFill rotWithShape="1">
          <a:blip r:embed="rId4">
            <a:alphaModFix/>
          </a:blip>
          <a:srcRect b="0" l="0" r="0" t="0"/>
          <a:stretch/>
        </p:blipFill>
        <p:spPr>
          <a:xfrm>
            <a:off x="685800" y="1219200"/>
            <a:ext cx="8001000" cy="5162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Wide Area Network (WAN)</a:t>
            </a:r>
            <a:endParaRPr/>
          </a:p>
        </p:txBody>
      </p:sp>
      <p:pic>
        <p:nvPicPr>
          <p:cNvPr descr="download.png" id="354" name="Google Shape;354;p37"/>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55" name="Google Shape;355;p37"/>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 is also called WAN. WAN can be private or it can be public leased network.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is used for the network that covers large distance such as cover states of a country.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is not easy to design and maintain.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by WAN are PSTN or Satellite links.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WAN operates on low data rates.</a:t>
            </a:r>
            <a:r>
              <a:rPr b="1" lang="en-US" sz="32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Examples for WAN</a:t>
            </a:r>
            <a:endParaRPr/>
          </a:p>
        </p:txBody>
      </p:sp>
      <p:pic>
        <p:nvPicPr>
          <p:cNvPr descr="download.png" id="361" name="Google Shape;361;p38"/>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62" name="Google Shape;362;p38"/>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Mobile Broadband:</a:t>
            </a:r>
            <a:r>
              <a:rPr lang="en-US" sz="3200">
                <a:solidFill>
                  <a:schemeClr val="dk1"/>
                </a:solidFill>
                <a:latin typeface="Calibri"/>
                <a:ea typeface="Calibri"/>
                <a:cs typeface="Calibri"/>
                <a:sym typeface="Calibri"/>
              </a:rPr>
              <a:t> A 4G network is widely used across a region or country.</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Last mile:</a:t>
            </a:r>
            <a:r>
              <a:rPr lang="en-US" sz="3200">
                <a:solidFill>
                  <a:schemeClr val="dk1"/>
                </a:solidFill>
                <a:latin typeface="Calibri"/>
                <a:ea typeface="Calibri"/>
                <a:cs typeface="Calibri"/>
                <a:sym typeface="Calibri"/>
              </a:rPr>
              <a:t> A telecom company is used to provide the internet services to the customers in hundreds of cities by connecting their home with fiber.</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Private network:</a:t>
            </a:r>
            <a:r>
              <a:rPr lang="en-US" sz="3200">
                <a:solidFill>
                  <a:schemeClr val="dk1"/>
                </a:solidFill>
                <a:latin typeface="Calibri"/>
                <a:ea typeface="Calibri"/>
                <a:cs typeface="Calibri"/>
                <a:sym typeface="Calibri"/>
              </a:rPr>
              <a:t> A bank provides a private network that connects the 44 offices. This network is made by using the telephone leased line provided by the telecom company.</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Characteristics of WAN</a:t>
            </a:r>
            <a:endParaRPr/>
          </a:p>
        </p:txBody>
      </p:sp>
      <p:pic>
        <p:nvPicPr>
          <p:cNvPr descr="download.png" id="368" name="Google Shape;368;p39"/>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69" name="Google Shape;369;p39"/>
          <p:cNvSpPr txBox="1"/>
          <p:nvPr/>
        </p:nvSpPr>
        <p:spPr>
          <a:xfrm>
            <a:off x="304800" y="1219200"/>
            <a:ext cx="8610600" cy="5181600"/>
          </a:xfrm>
          <a:prstGeom prst="rect">
            <a:avLst/>
          </a:prstGeom>
          <a:noFill/>
          <a:ln>
            <a:noFill/>
          </a:ln>
        </p:spPr>
        <p:txBody>
          <a:bodyPr anchorCtr="0" anchor="t" bIns="45700" lIns="91425" spcFirstLastPara="1" rIns="91425" wrap="square" tIns="45700">
            <a:normAutofit/>
          </a:bodyPr>
          <a:lstStyle/>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generally covers large distances(states, countries, continents).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are satellite, public telephone networks which are connected by routers.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ctrTitle"/>
          </p:nvPr>
        </p:nvSpPr>
        <p:spPr>
          <a:xfrm>
            <a:off x="152400" y="228600"/>
            <a:ext cx="7829550" cy="84137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500"/>
              <a:buFont typeface="Times New Roman"/>
              <a:buNone/>
            </a:pPr>
            <a:r>
              <a:rPr b="1" lang="en-US">
                <a:solidFill>
                  <a:srgbClr val="FF0000"/>
                </a:solidFill>
                <a:latin typeface="Times New Roman"/>
                <a:ea typeface="Times New Roman"/>
                <a:cs typeface="Times New Roman"/>
                <a:sym typeface="Times New Roman"/>
              </a:rPr>
              <a:t>Session 1</a:t>
            </a:r>
            <a:endParaRPr/>
          </a:p>
        </p:txBody>
      </p:sp>
      <p:sp>
        <p:nvSpPr>
          <p:cNvPr id="112" name="Google Shape;112;p4"/>
          <p:cNvSpPr txBox="1"/>
          <p:nvPr>
            <p:ph idx="1" type="subTitle"/>
          </p:nvPr>
        </p:nvSpPr>
        <p:spPr>
          <a:xfrm>
            <a:off x="3714750" y="4038601"/>
            <a:ext cx="4800600" cy="157636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Libre Baskerville"/>
                <a:ea typeface="Libre Baskerville"/>
                <a:cs typeface="Libre Baskerville"/>
                <a:sym typeface="Libre Baskerville"/>
              </a:rPr>
              <a:t>				</a:t>
            </a:r>
            <a:endParaRPr/>
          </a:p>
        </p:txBody>
      </p:sp>
      <p:sp>
        <p:nvSpPr>
          <p:cNvPr descr="Image result for srm logo" id="113" name="Google Shape;113;p4"/>
          <p:cNvSpPr/>
          <p:nvPr/>
        </p:nvSpPr>
        <p:spPr>
          <a:xfrm>
            <a:off x="1259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srm logo" id="114" name="Google Shape;114;p4"/>
          <p:cNvSpPr/>
          <p:nvPr/>
        </p:nvSpPr>
        <p:spPr>
          <a:xfrm>
            <a:off x="1259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115" name="Google Shape;115;p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16" name="Google Shape;116;p4"/>
          <p:cNvSpPr/>
          <p:nvPr/>
        </p:nvSpPr>
        <p:spPr>
          <a:xfrm>
            <a:off x="1752600" y="1981200"/>
            <a:ext cx="6248400"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Evolution of Computer Networks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Network Categories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Data Transmission Modes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Network Topologies</a:t>
            </a:r>
            <a:endParaRPr sz="32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Advantages of WAN</a:t>
            </a:r>
            <a:endParaRPr/>
          </a:p>
        </p:txBody>
      </p:sp>
      <p:pic>
        <p:nvPicPr>
          <p:cNvPr descr="download.png" id="375" name="Google Shape;375;p40"/>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76" name="Google Shape;376;p40"/>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Geographical area:</a:t>
            </a:r>
            <a:r>
              <a:rPr lang="en-US" sz="3200">
                <a:solidFill>
                  <a:schemeClr val="dk1"/>
                </a:solidFill>
                <a:latin typeface="Calibri"/>
                <a:ea typeface="Calibri"/>
                <a:cs typeface="Calibri"/>
                <a:sym typeface="Calibri"/>
              </a:rPr>
              <a:t> A Wide Area Network provides a large geographical area. Suppose if the branch of our office is in a different city then we can connect with them through WAN. The internet provides a leased line through which we can connect with another branch.</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Centralized data:</a:t>
            </a:r>
            <a:r>
              <a:rPr lang="en-US" sz="3200">
                <a:solidFill>
                  <a:schemeClr val="dk1"/>
                </a:solidFill>
                <a:latin typeface="Calibri"/>
                <a:ea typeface="Calibri"/>
                <a:cs typeface="Calibri"/>
                <a:sym typeface="Calibri"/>
              </a:rPr>
              <a:t> In case of WAN network, data is centralized. Therefore, we do not need to buy the emails, files or back up servers.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Get updated files:</a:t>
            </a:r>
            <a:r>
              <a:rPr lang="en-US" sz="3200">
                <a:solidFill>
                  <a:schemeClr val="dk1"/>
                </a:solidFill>
                <a:latin typeface="Calibri"/>
                <a:ea typeface="Calibri"/>
                <a:cs typeface="Calibri"/>
                <a:sym typeface="Calibri"/>
              </a:rPr>
              <a:t> Software companies work on the live server. Therefore, the programmers get the updated files within seconds.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Advantages of WAN</a:t>
            </a:r>
            <a:endParaRPr/>
          </a:p>
        </p:txBody>
      </p:sp>
      <p:pic>
        <p:nvPicPr>
          <p:cNvPr descr="download.png" id="382" name="Google Shape;382;p41"/>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83" name="Google Shape;383;p41"/>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spcBef>
                <a:spcPts val="0"/>
              </a:spcBef>
              <a:spcAft>
                <a:spcPts val="0"/>
              </a:spcAft>
              <a:buNone/>
            </a:pPr>
            <a:r>
              <a:rPr b="1" lang="en-US" sz="4600">
                <a:solidFill>
                  <a:schemeClr val="dk1"/>
                </a:solidFill>
                <a:latin typeface="Calibri"/>
                <a:ea typeface="Calibri"/>
                <a:cs typeface="Calibri"/>
                <a:sym typeface="Calibri"/>
              </a:rPr>
              <a:t>Exchange messages:</a:t>
            </a:r>
            <a:r>
              <a:rPr lang="en-US" sz="4600">
                <a:solidFill>
                  <a:schemeClr val="dk1"/>
                </a:solidFill>
                <a:latin typeface="Calibri"/>
                <a:ea typeface="Calibri"/>
                <a:cs typeface="Calibri"/>
                <a:sym typeface="Calibri"/>
              </a:rPr>
              <a:t> In a WAN network, messages are transmitted fast. The web application like Facebook, WhatsApp, Skype allows you to communicate with friends.</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Sharing of software and resources:</a:t>
            </a:r>
            <a:r>
              <a:rPr lang="en-US" sz="4600">
                <a:solidFill>
                  <a:schemeClr val="dk1"/>
                </a:solidFill>
                <a:latin typeface="Calibri"/>
                <a:ea typeface="Calibri"/>
                <a:cs typeface="Calibri"/>
                <a:sym typeface="Calibri"/>
              </a:rPr>
              <a:t> In WAN network, we can share the software and other resources like a hard drive, RAM.</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Global business:</a:t>
            </a:r>
            <a:r>
              <a:rPr lang="en-US" sz="4600">
                <a:solidFill>
                  <a:schemeClr val="dk1"/>
                </a:solidFill>
                <a:latin typeface="Calibri"/>
                <a:ea typeface="Calibri"/>
                <a:cs typeface="Calibri"/>
                <a:sym typeface="Calibri"/>
              </a:rPr>
              <a:t> We can do the business over the internet globally.</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High bandwidth:</a:t>
            </a:r>
            <a:r>
              <a:rPr lang="en-US" sz="4600">
                <a:solidFill>
                  <a:schemeClr val="dk1"/>
                </a:solidFill>
                <a:latin typeface="Calibri"/>
                <a:ea typeface="Calibri"/>
                <a:cs typeface="Calibri"/>
                <a:sym typeface="Calibri"/>
              </a:rPr>
              <a:t> If we use the leased lines for our company then this gives the high bandwidth. The high bandwidth increases the data transfer rate which in turn increases the productivity of our company.</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2"/>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Disadvantages of WAN</a:t>
            </a:r>
            <a:endParaRPr/>
          </a:p>
        </p:txBody>
      </p:sp>
      <p:pic>
        <p:nvPicPr>
          <p:cNvPr descr="download.png" id="389" name="Google Shape;389;p42"/>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390" name="Google Shape;390;p42"/>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Security issue:</a:t>
            </a:r>
            <a:r>
              <a:rPr lang="en-US" sz="3600">
                <a:solidFill>
                  <a:schemeClr val="dk1"/>
                </a:solidFill>
                <a:latin typeface="Calibri"/>
                <a:ea typeface="Calibri"/>
                <a:cs typeface="Calibri"/>
                <a:sym typeface="Calibri"/>
              </a:rPr>
              <a:t> A WAN network has more security issues as compared to LAN and MAN network as all the technologies are combined together that creates the security problem.</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Needs Firewall &amp; antivirus software:</a:t>
            </a:r>
            <a:r>
              <a:rPr lang="en-US" sz="3600">
                <a:solidFill>
                  <a:schemeClr val="dk1"/>
                </a:solidFill>
                <a:latin typeface="Calibri"/>
                <a:ea typeface="Calibri"/>
                <a:cs typeface="Calibri"/>
                <a:sym typeface="Calibri"/>
              </a:rPr>
              <a:t> The data is transferred on the internet which can be changed or hacked by the hackers, so the firewall needs to be used. Some people can inject the virus in our system so antivirus is needed to protect from such a virus.</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High Setup cost:</a:t>
            </a:r>
            <a:r>
              <a:rPr lang="en-US" sz="3600">
                <a:solidFill>
                  <a:schemeClr val="dk1"/>
                </a:solidFill>
                <a:latin typeface="Calibri"/>
                <a:ea typeface="Calibri"/>
                <a:cs typeface="Calibri"/>
                <a:sym typeface="Calibri"/>
              </a:rPr>
              <a:t> An installation cost of the WAN network is high as it involves the purchasing of routers, switches.</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Troubleshooting problems:</a:t>
            </a:r>
            <a:r>
              <a:rPr lang="en-US" sz="3600">
                <a:solidFill>
                  <a:schemeClr val="dk1"/>
                </a:solidFill>
                <a:latin typeface="Calibri"/>
                <a:ea typeface="Calibri"/>
                <a:cs typeface="Calibri"/>
                <a:sym typeface="Calibri"/>
              </a:rPr>
              <a:t> It covers a large area so fixing the problem is difficult.</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0" y="0"/>
            <a:ext cx="65532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a:t>
            </a:r>
            <a:r>
              <a:rPr b="1" lang="en-US">
                <a:solidFill>
                  <a:srgbClr val="FF0000"/>
                </a:solidFill>
              </a:rPr>
              <a:t>Personal Area Network (PAN)</a:t>
            </a:r>
            <a:endParaRPr/>
          </a:p>
        </p:txBody>
      </p:sp>
      <p:pic>
        <p:nvPicPr>
          <p:cNvPr descr="download.png" id="396" name="Google Shape;396;p4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id="397" name="Google Shape;397;p43"/>
          <p:cNvPicPr preferRelativeResize="0"/>
          <p:nvPr/>
        </p:nvPicPr>
        <p:blipFill rotWithShape="1">
          <a:blip r:embed="rId4">
            <a:alphaModFix/>
          </a:blip>
          <a:srcRect b="0" l="0" r="0" t="0"/>
          <a:stretch/>
        </p:blipFill>
        <p:spPr>
          <a:xfrm>
            <a:off x="685800" y="1143000"/>
            <a:ext cx="7848600" cy="5257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Personal Area Network (PAN)</a:t>
            </a:r>
            <a:endParaRPr/>
          </a:p>
        </p:txBody>
      </p:sp>
      <p:pic>
        <p:nvPicPr>
          <p:cNvPr descr="download.png" id="403" name="Google Shape;403;p44"/>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04" name="Google Shape;404;p44"/>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85000" lnSpcReduction="20000"/>
          </a:bodyPr>
          <a:lstStyle/>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is a network arranged within an individual person, typically within a range of 10 meters.</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is used for connecting the computer devices of personal use is known as Personal Area Network.</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Thomas Zimmerman</a:t>
            </a:r>
            <a:r>
              <a:rPr lang="en-US" sz="3600">
                <a:solidFill>
                  <a:schemeClr val="dk1"/>
                </a:solidFill>
                <a:latin typeface="Calibri"/>
                <a:ea typeface="Calibri"/>
                <a:cs typeface="Calibri"/>
                <a:sym typeface="Calibri"/>
              </a:rPr>
              <a:t> was the first research scientist to bring the idea of the Personal Area Network.</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covers an area of </a:t>
            </a:r>
            <a:r>
              <a:rPr b="1" lang="en-US" sz="3600">
                <a:solidFill>
                  <a:schemeClr val="dk1"/>
                </a:solidFill>
                <a:latin typeface="Calibri"/>
                <a:ea typeface="Calibri"/>
                <a:cs typeface="Calibri"/>
                <a:sym typeface="Calibri"/>
              </a:rPr>
              <a:t>30 feet</a:t>
            </a:r>
            <a:r>
              <a:rPr lang="en-US" sz="3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Personal computer devices that are used to develop the personal area network are the laptop, mobile phones, media player and play stations.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Examples of PAN</a:t>
            </a:r>
            <a:endParaRPr/>
          </a:p>
        </p:txBody>
      </p:sp>
      <p:pic>
        <p:nvPicPr>
          <p:cNvPr descr="download.png" id="410" name="Google Shape;410;p45"/>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11" name="Google Shape;411;p45"/>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Body Area Network:</a:t>
            </a:r>
            <a:r>
              <a:rPr lang="en-US" sz="3600">
                <a:solidFill>
                  <a:schemeClr val="dk1"/>
                </a:solidFill>
                <a:latin typeface="Calibri"/>
                <a:ea typeface="Calibri"/>
                <a:cs typeface="Calibri"/>
                <a:sym typeface="Calibri"/>
              </a:rPr>
              <a:t> Body Area Network is a network that moves with a person. </a:t>
            </a:r>
            <a:r>
              <a:rPr b="1" lang="en-US" sz="3600">
                <a:solidFill>
                  <a:schemeClr val="dk1"/>
                </a:solidFill>
                <a:latin typeface="Calibri"/>
                <a:ea typeface="Calibri"/>
                <a:cs typeface="Calibri"/>
                <a:sym typeface="Calibri"/>
              </a:rPr>
              <a:t>For example</a:t>
            </a:r>
            <a:r>
              <a:rPr lang="en-US" sz="3600">
                <a:solidFill>
                  <a:schemeClr val="dk1"/>
                </a:solidFill>
                <a:latin typeface="Calibri"/>
                <a:ea typeface="Calibri"/>
                <a:cs typeface="Calibri"/>
                <a:sym typeface="Calibri"/>
              </a:rPr>
              <a:t>, a mobile network moves with a person. Suppose a person establishes a network connection and then creates a connection with another device to share the information.</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Offline Network:</a:t>
            </a:r>
            <a:r>
              <a:rPr lang="en-US" sz="3600">
                <a:solidFill>
                  <a:schemeClr val="dk1"/>
                </a:solidFill>
                <a:latin typeface="Calibri"/>
                <a:ea typeface="Calibri"/>
                <a:cs typeface="Calibri"/>
                <a:sym typeface="Calibri"/>
              </a:rPr>
              <a:t> An offline network can be created inside the home, so it is also known as a </a:t>
            </a:r>
            <a:r>
              <a:rPr b="1" lang="en-US" sz="3600">
                <a:solidFill>
                  <a:schemeClr val="dk1"/>
                </a:solidFill>
                <a:latin typeface="Calibri"/>
                <a:ea typeface="Calibri"/>
                <a:cs typeface="Calibri"/>
                <a:sym typeface="Calibri"/>
              </a:rPr>
              <a:t>home network</a:t>
            </a:r>
            <a:r>
              <a:rPr lang="en-US" sz="3600">
                <a:solidFill>
                  <a:schemeClr val="dk1"/>
                </a:solidFill>
                <a:latin typeface="Calibri"/>
                <a:ea typeface="Calibri"/>
                <a:cs typeface="Calibri"/>
                <a:sym typeface="Calibri"/>
              </a:rPr>
              <a:t>. A home network is designed to integrate the devices such as printers, computer, television but they are not connected to the internet.</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Small Home Office:</a:t>
            </a:r>
            <a:r>
              <a:rPr lang="en-US" sz="3600">
                <a:solidFill>
                  <a:schemeClr val="dk1"/>
                </a:solidFill>
                <a:latin typeface="Calibri"/>
                <a:ea typeface="Calibri"/>
                <a:cs typeface="Calibri"/>
                <a:sym typeface="Calibri"/>
              </a:rPr>
              <a:t> It is used to connect a variety of devices to the internet and to a corporate network using a VPN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a:t>
            </a:r>
            <a:r>
              <a:rPr b="1" lang="en-US">
                <a:solidFill>
                  <a:srgbClr val="FF0000"/>
                </a:solidFill>
              </a:rPr>
              <a:t>Data Transmission Modes</a:t>
            </a:r>
            <a:endParaRPr/>
          </a:p>
        </p:txBody>
      </p:sp>
      <p:pic>
        <p:nvPicPr>
          <p:cNvPr descr="download.png" id="417" name="Google Shape;417;p46"/>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18" name="Google Shape;418;p46"/>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a:bodyPr>
          <a:lstStyle/>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data is transmitted from one device to another device through a </a:t>
            </a:r>
            <a:r>
              <a:rPr b="1" lang="en-US" sz="3600">
                <a:solidFill>
                  <a:schemeClr val="dk1"/>
                </a:solidFill>
                <a:latin typeface="Calibri"/>
                <a:ea typeface="Calibri"/>
                <a:cs typeface="Calibri"/>
                <a:sym typeface="Calibri"/>
              </a:rPr>
              <a:t>transmission mode</a:t>
            </a:r>
            <a:r>
              <a:rPr lang="en-US" sz="3600">
                <a:solidFill>
                  <a:schemeClr val="dk1"/>
                </a:solidFill>
                <a:latin typeface="Calibri"/>
                <a:ea typeface="Calibri"/>
                <a:cs typeface="Calibri"/>
                <a:sym typeface="Calibri"/>
              </a:rPr>
              <a:t>.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decides the </a:t>
            </a:r>
            <a:r>
              <a:rPr b="1" lang="en-US" sz="3600">
                <a:solidFill>
                  <a:schemeClr val="dk1"/>
                </a:solidFill>
                <a:latin typeface="Calibri"/>
                <a:ea typeface="Calibri"/>
                <a:cs typeface="Calibri"/>
                <a:sym typeface="Calibri"/>
              </a:rPr>
              <a:t>direction of data</a:t>
            </a:r>
            <a:r>
              <a:rPr lang="en-US" sz="3600">
                <a:solidFill>
                  <a:schemeClr val="dk1"/>
                </a:solidFill>
                <a:latin typeface="Calibri"/>
                <a:ea typeface="Calibri"/>
                <a:cs typeface="Calibri"/>
                <a:sym typeface="Calibri"/>
              </a:rPr>
              <a:t> in which the data needs to travel to reach the receiver system or node.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is divided into three</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categories: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1. Simplex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Half-Duplex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Full-Duplex</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Data Transmission Modes</a:t>
            </a:r>
            <a:endParaRPr/>
          </a:p>
        </p:txBody>
      </p:sp>
      <p:pic>
        <p:nvPicPr>
          <p:cNvPr descr="download.png" id="424" name="Google Shape;424;p47"/>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25" name="Google Shape;425;p47"/>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a:bodyPr>
          <a:lstStyle/>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data is transmitted from one device to another device through a </a:t>
            </a:r>
            <a:r>
              <a:rPr b="1" lang="en-US" sz="3600">
                <a:solidFill>
                  <a:schemeClr val="dk1"/>
                </a:solidFill>
                <a:latin typeface="Calibri"/>
                <a:ea typeface="Calibri"/>
                <a:cs typeface="Calibri"/>
                <a:sym typeface="Calibri"/>
              </a:rPr>
              <a:t>transmission mode</a:t>
            </a:r>
            <a:r>
              <a:rPr lang="en-US" sz="3600">
                <a:solidFill>
                  <a:schemeClr val="dk1"/>
                </a:solidFill>
                <a:latin typeface="Calibri"/>
                <a:ea typeface="Calibri"/>
                <a:cs typeface="Calibri"/>
                <a:sym typeface="Calibri"/>
              </a:rPr>
              <a:t>.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decides the </a:t>
            </a:r>
            <a:r>
              <a:rPr b="1" lang="en-US" sz="3600">
                <a:solidFill>
                  <a:schemeClr val="dk1"/>
                </a:solidFill>
                <a:latin typeface="Calibri"/>
                <a:ea typeface="Calibri"/>
                <a:cs typeface="Calibri"/>
                <a:sym typeface="Calibri"/>
              </a:rPr>
              <a:t>direction of data</a:t>
            </a:r>
            <a:r>
              <a:rPr lang="en-US" sz="3600">
                <a:solidFill>
                  <a:schemeClr val="dk1"/>
                </a:solidFill>
                <a:latin typeface="Calibri"/>
                <a:ea typeface="Calibri"/>
                <a:cs typeface="Calibri"/>
                <a:sym typeface="Calibri"/>
              </a:rPr>
              <a:t> in which the data needs to travel to reach the receiver system or node.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is divided into three</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categories: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1. Simplex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Half-Duplex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Full-Duplex</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 Data Transmission Modes</a:t>
            </a:r>
            <a:endParaRPr/>
          </a:p>
        </p:txBody>
      </p:sp>
      <p:pic>
        <p:nvPicPr>
          <p:cNvPr descr="download.png" id="431" name="Google Shape;431;p48"/>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id="432" name="Google Shape;432;p48"/>
          <p:cNvPicPr preferRelativeResize="0"/>
          <p:nvPr/>
        </p:nvPicPr>
        <p:blipFill rotWithShape="1">
          <a:blip r:embed="rId4">
            <a:alphaModFix/>
          </a:blip>
          <a:srcRect b="0" l="0" r="0" t="0"/>
          <a:stretch/>
        </p:blipFill>
        <p:spPr>
          <a:xfrm>
            <a:off x="914400" y="1524000"/>
            <a:ext cx="7162800" cy="3657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Simplex Mode</a:t>
            </a:r>
            <a:endParaRPr/>
          </a:p>
        </p:txBody>
      </p:sp>
      <p:pic>
        <p:nvPicPr>
          <p:cNvPr descr="download.png" id="438" name="Google Shape;438;p49"/>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39" name="Google Shape;439;p49"/>
          <p:cNvSpPr txBox="1"/>
          <p:nvPr/>
        </p:nvSpPr>
        <p:spPr>
          <a:xfrm>
            <a:off x="304800" y="2438400"/>
            <a:ext cx="8610600" cy="39624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1. In simplex mode the data transmits in one direction only, from one system to another system.</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The sender device that sends data can only send data and cannot receive it. On the other hand the receiver device can only receive the data and cannot send it.</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Television is an example of simplex mode transmission as the broadcast sends signals to our TV but never receives signals back from our TV. This is a unidirectional transmission.</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440" name="Google Shape;440;p49"/>
          <p:cNvPicPr preferRelativeResize="0"/>
          <p:nvPr/>
        </p:nvPicPr>
        <p:blipFill rotWithShape="1">
          <a:blip r:embed="rId4">
            <a:alphaModFix/>
          </a:blip>
          <a:srcRect b="0" l="0" r="0" t="0"/>
          <a:stretch/>
        </p:blipFill>
        <p:spPr>
          <a:xfrm>
            <a:off x="533400" y="1295400"/>
            <a:ext cx="7924800" cy="101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b="1" lang="en-US">
                <a:solidFill>
                  <a:srgbClr val="FF0000"/>
                </a:solidFill>
              </a:rPr>
              <a:t>Evolution of Computer Networks</a:t>
            </a:r>
            <a:endParaRPr/>
          </a:p>
        </p:txBody>
      </p:sp>
      <p:pic>
        <p:nvPicPr>
          <p:cNvPr descr="download.png" id="122" name="Google Shape;122;p5"/>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23" name="Google Shape;123;p5"/>
          <p:cNvSpPr txBox="1"/>
          <p:nvPr/>
        </p:nvSpPr>
        <p:spPr>
          <a:xfrm>
            <a:off x="304800" y="1295400"/>
            <a:ext cx="8458200" cy="3124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None/>
            </a:pPr>
            <a:r>
              <a:rPr b="1" lang="en-US" sz="3200">
                <a:solidFill>
                  <a:schemeClr val="dk1"/>
                </a:solidFill>
                <a:latin typeface="Calibri"/>
                <a:ea typeface="Calibri"/>
                <a:cs typeface="Calibri"/>
                <a:sym typeface="Calibri"/>
              </a:rPr>
              <a:t>Computer Networks</a:t>
            </a:r>
            <a:r>
              <a:rPr lang="en-US" sz="3200">
                <a:solidFill>
                  <a:schemeClr val="dk1"/>
                </a:solidFill>
                <a:latin typeface="Calibri"/>
                <a:ea typeface="Calibri"/>
                <a:cs typeface="Calibri"/>
                <a:sym typeface="Calibri"/>
              </a:rPr>
              <a:t>?</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A group of interconnected computers</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The evolution of two important scientific and technical branches of modern civilization</a:t>
            </a:r>
            <a:endParaRPr/>
          </a:p>
          <a:p>
            <a:pPr indent="-203200" lvl="1" marL="4572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Computing and </a:t>
            </a:r>
            <a:endParaRPr/>
          </a:p>
          <a:p>
            <a:pPr indent="-203200" lvl="1" marL="4572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Telecommunications technologies</a:t>
            </a:r>
            <a:endParaRPr/>
          </a:p>
          <a:p>
            <a:pPr indent="-215900" lvl="0" marL="342900" marR="0" rtl="0" algn="l">
              <a:lnSpc>
                <a:spcPct val="100000"/>
              </a:lnSpc>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lnSpc>
                <a:spcPct val="100000"/>
              </a:lnSpc>
              <a:spcBef>
                <a:spcPts val="400"/>
              </a:spcBef>
              <a:spcAft>
                <a:spcPts val="0"/>
              </a:spcAft>
              <a:buClr>
                <a:schemeClr val="dk1"/>
              </a:buClr>
              <a:buSzPts val="2000"/>
              <a:buFont typeface="Arial"/>
              <a:buNone/>
            </a:pPr>
            <a:r>
              <a:t/>
            </a:r>
            <a:endParaRPr b="1" i="0" sz="2000" u="none" cap="none" strike="noStrike">
              <a:solidFill>
                <a:srgbClr val="0033CC"/>
              </a:solidFill>
              <a:latin typeface="Times New Roman"/>
              <a:ea typeface="Times New Roman"/>
              <a:cs typeface="Times New Roman"/>
              <a:sym typeface="Times New Roman"/>
            </a:endParaRPr>
          </a:p>
          <a:p>
            <a:pPr indent="-215900" lvl="6" marL="25717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id="124" name="Google Shape;124;p5"/>
          <p:cNvPicPr preferRelativeResize="0"/>
          <p:nvPr/>
        </p:nvPicPr>
        <p:blipFill rotWithShape="1">
          <a:blip r:embed="rId4">
            <a:alphaModFix/>
          </a:blip>
          <a:srcRect b="0" l="0" r="0" t="0"/>
          <a:stretch/>
        </p:blipFill>
        <p:spPr>
          <a:xfrm>
            <a:off x="685800" y="4419600"/>
            <a:ext cx="7848600" cy="228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Simplex Mode</a:t>
            </a:r>
            <a:endParaRPr/>
          </a:p>
        </p:txBody>
      </p:sp>
      <p:pic>
        <p:nvPicPr>
          <p:cNvPr descr="download.png" id="446" name="Google Shape;446;p50"/>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47" name="Google Shape;447;p50"/>
          <p:cNvSpPr txBox="1"/>
          <p:nvPr/>
        </p:nvSpPr>
        <p:spPr>
          <a:xfrm>
            <a:off x="304800" y="1295400"/>
            <a:ext cx="8610600" cy="4953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Advantages of Simplex Mode: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The full capacity of the transmission medium is utilized as the transmission is one way and cannot have traffic issues.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Disadvantages of Simplex Mode: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No bidirectional communication is possible. Two devices cannot communicate with each other using simplex mode of transmission.</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Half-Duplex Mode</a:t>
            </a:r>
            <a:endParaRPr/>
          </a:p>
        </p:txBody>
      </p:sp>
      <p:pic>
        <p:nvPicPr>
          <p:cNvPr descr="download.png" id="453" name="Google Shape;453;p51"/>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54" name="Google Shape;454;p51"/>
          <p:cNvSpPr txBox="1"/>
          <p:nvPr/>
        </p:nvSpPr>
        <p:spPr>
          <a:xfrm>
            <a:off x="304800" y="2362200"/>
            <a:ext cx="8610600" cy="38100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1. In half duplex mode transmission can be done both ways which means if two systems are connected with half-duplex mode of transmission, they both can send and receive data but not at the same time.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2. If one device is sending data then other device cannot send data until it receives the data which is already in transmission. You can say that the communication is not simultaneous.</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3. The radio communication device that our soldiers use at the battle fields are the examples of half duplex mode transmission as they send message and then say over and then the person on other hand send his message and this way they communicate but not simultaneously like we used to do on mobile.</a:t>
            </a:r>
            <a:endParaRPr sz="3600">
              <a:solidFill>
                <a:schemeClr val="dk1"/>
              </a:solidFill>
              <a:latin typeface="Calibri"/>
              <a:ea typeface="Calibri"/>
              <a:cs typeface="Calibri"/>
              <a:sym typeface="Calibri"/>
            </a:endParaRPr>
          </a:p>
        </p:txBody>
      </p:sp>
      <p:pic>
        <p:nvPicPr>
          <p:cNvPr id="455" name="Google Shape;455;p51"/>
          <p:cNvPicPr preferRelativeResize="0"/>
          <p:nvPr/>
        </p:nvPicPr>
        <p:blipFill rotWithShape="1">
          <a:blip r:embed="rId4">
            <a:alphaModFix/>
          </a:blip>
          <a:srcRect b="0" l="0" r="0" t="0"/>
          <a:stretch/>
        </p:blipFill>
        <p:spPr>
          <a:xfrm>
            <a:off x="381000" y="1066800"/>
            <a:ext cx="6934200" cy="962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2"/>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Half-Duplex Mode</a:t>
            </a:r>
            <a:endParaRPr/>
          </a:p>
        </p:txBody>
      </p:sp>
      <p:pic>
        <p:nvPicPr>
          <p:cNvPr descr="download.png" id="461" name="Google Shape;461;p52"/>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62" name="Google Shape;462;p52"/>
          <p:cNvSpPr txBox="1"/>
          <p:nvPr/>
        </p:nvSpPr>
        <p:spPr>
          <a:xfrm>
            <a:off x="304800" y="1371600"/>
            <a:ext cx="8610600" cy="51816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Advantages of Half-Duplex mode:</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Both devices can send and receive data.</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Whole bandwidth can be utilized as at a time only one signal transmits.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Disadvantages of Half-Duplex mode:</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The disadvantage in half duplex mode is that the other device cannot send data until it receives the data which is already in transmission, this can cause delays to the communication.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Full-Duplex Mode</a:t>
            </a:r>
            <a:endParaRPr/>
          </a:p>
        </p:txBody>
      </p:sp>
      <p:pic>
        <p:nvPicPr>
          <p:cNvPr descr="download.png" id="468" name="Google Shape;468;p53"/>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69" name="Google Shape;469;p53"/>
          <p:cNvSpPr txBox="1"/>
          <p:nvPr/>
        </p:nvSpPr>
        <p:spPr>
          <a:xfrm>
            <a:off x="304800" y="2667000"/>
            <a:ext cx="8610600" cy="39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1. In full duplex mode both the connected devices can send and receive data simultaneously. The mobile phone we use is an example of full duplex mode where we can communicate simultaneously.</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Both the devices can send and receive the data at the same time.</a:t>
            </a:r>
            <a:endParaRPr/>
          </a:p>
        </p:txBody>
      </p:sp>
      <p:pic>
        <p:nvPicPr>
          <p:cNvPr id="470" name="Google Shape;470;p53"/>
          <p:cNvPicPr preferRelativeResize="0"/>
          <p:nvPr/>
        </p:nvPicPr>
        <p:blipFill rotWithShape="1">
          <a:blip r:embed="rId4">
            <a:alphaModFix/>
          </a:blip>
          <a:srcRect b="0" l="0" r="0" t="0"/>
          <a:stretch/>
        </p:blipFill>
        <p:spPr>
          <a:xfrm>
            <a:off x="457200" y="1066800"/>
            <a:ext cx="6629400" cy="1276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Full-Duplex Mode</a:t>
            </a:r>
            <a:endParaRPr/>
          </a:p>
        </p:txBody>
      </p:sp>
      <p:pic>
        <p:nvPicPr>
          <p:cNvPr descr="download.png" id="476" name="Google Shape;476;p54"/>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477" name="Google Shape;477;p54"/>
          <p:cNvSpPr txBox="1"/>
          <p:nvPr/>
        </p:nvSpPr>
        <p:spPr>
          <a:xfrm>
            <a:off x="304800" y="1295400"/>
            <a:ext cx="8610600" cy="449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Advantages of Full Duplex mode:</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No delays in communication as both can send and receive data simultaneously.</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Disadvantages of Full Duplex mode:</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No proper bandwidth utilization as the same line is used for sending and receiving data at the same time.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type="ctrTitle"/>
          </p:nvPr>
        </p:nvSpPr>
        <p:spPr>
          <a:xfrm>
            <a:off x="685800" y="1295401"/>
            <a:ext cx="7772400" cy="230505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5400"/>
              <a:buFont typeface="Calibri"/>
              <a:buNone/>
            </a:pPr>
            <a:r>
              <a:rPr lang="en-US" sz="5400">
                <a:solidFill>
                  <a:srgbClr val="FF0000"/>
                </a:solidFill>
              </a:rPr>
              <a:t>Network Topology- Types</a:t>
            </a:r>
            <a:endParaRPr/>
          </a:p>
        </p:txBody>
      </p:sp>
      <p:sp>
        <p:nvSpPr>
          <p:cNvPr id="483" name="Google Shape;483;p55"/>
          <p:cNvSpPr txBox="1"/>
          <p:nvPr>
            <p:ph idx="1" type="subTitle"/>
          </p:nvPr>
        </p:nvSpPr>
        <p:spPr>
          <a:xfrm>
            <a:off x="1371600" y="35814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u="sng">
                <a:solidFill>
                  <a:schemeClr val="hlink"/>
                </a:solidFill>
                <a:hlinkClick r:id="rId3"/>
              </a:rPr>
              <a:t>https://www.youtube.com/watch?v=e0CWszGpgAE</a:t>
            </a:r>
            <a:endParaRPr/>
          </a:p>
          <a:p>
            <a:pPr indent="0" lvl="0" marL="0" rtl="0" algn="ctr">
              <a:lnSpc>
                <a:spcPct val="90000"/>
              </a:lnSpc>
              <a:spcBef>
                <a:spcPts val="750"/>
              </a:spcBef>
              <a:spcAft>
                <a:spcPts val="0"/>
              </a:spcAft>
              <a:buClr>
                <a:schemeClr val="dk1"/>
              </a:buClr>
              <a:buSzPts val="1800"/>
              <a:buNone/>
            </a:pPr>
            <a:r>
              <a:t/>
            </a:r>
            <a:endParaRPr/>
          </a:p>
        </p:txBody>
      </p:sp>
      <p:pic>
        <p:nvPicPr>
          <p:cNvPr id="484" name="Google Shape;484;p55"/>
          <p:cNvPicPr preferRelativeResize="0"/>
          <p:nvPr/>
        </p:nvPicPr>
        <p:blipFill rotWithShape="1">
          <a:blip r:embed="rId4">
            <a:alphaModFix/>
          </a:blip>
          <a:srcRect b="0" l="0" r="0" t="0"/>
          <a:stretch/>
        </p:blipFill>
        <p:spPr>
          <a:xfrm>
            <a:off x="16701" y="0"/>
            <a:ext cx="1342857" cy="838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Network Topology- Types</a:t>
            </a:r>
            <a:endParaRPr/>
          </a:p>
        </p:txBody>
      </p:sp>
      <p:sp>
        <p:nvSpPr>
          <p:cNvPr id="490" name="Google Shape;490;p5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Topology: physical or logical arrangement of devices</a:t>
            </a:r>
            <a:endParaRPr/>
          </a:p>
          <a:p>
            <a:pPr indent="-171450" lvl="1" marL="514350" rtl="0" algn="l">
              <a:lnSpc>
                <a:spcPct val="90000"/>
              </a:lnSpc>
              <a:spcBef>
                <a:spcPts val="375"/>
              </a:spcBef>
              <a:spcAft>
                <a:spcPts val="0"/>
              </a:spcAft>
              <a:buClr>
                <a:schemeClr val="dk1"/>
              </a:buClr>
              <a:buSzPts val="1800"/>
              <a:buChar char="•"/>
            </a:pPr>
            <a:r>
              <a:rPr lang="en-US"/>
              <a:t>Point-to-point</a:t>
            </a:r>
            <a:endParaRPr/>
          </a:p>
          <a:p>
            <a:pPr indent="-171450" lvl="1" marL="514350" rtl="0" algn="l">
              <a:lnSpc>
                <a:spcPct val="90000"/>
              </a:lnSpc>
              <a:spcBef>
                <a:spcPts val="375"/>
              </a:spcBef>
              <a:spcAft>
                <a:spcPts val="0"/>
              </a:spcAft>
              <a:buClr>
                <a:schemeClr val="dk1"/>
              </a:buClr>
              <a:buSzPts val="1800"/>
              <a:buChar char="•"/>
            </a:pPr>
            <a:r>
              <a:rPr lang="en-US"/>
              <a:t>Mesh</a:t>
            </a:r>
            <a:endParaRPr/>
          </a:p>
          <a:p>
            <a:pPr indent="-171450" lvl="1" marL="514350" rtl="0" algn="l">
              <a:lnSpc>
                <a:spcPct val="90000"/>
              </a:lnSpc>
              <a:spcBef>
                <a:spcPts val="375"/>
              </a:spcBef>
              <a:spcAft>
                <a:spcPts val="0"/>
              </a:spcAft>
              <a:buClr>
                <a:schemeClr val="dk1"/>
              </a:buClr>
              <a:buSzPts val="1800"/>
              <a:buChar char="•"/>
            </a:pPr>
            <a:r>
              <a:rPr lang="en-US"/>
              <a:t>Star</a:t>
            </a:r>
            <a:endParaRPr/>
          </a:p>
          <a:p>
            <a:pPr indent="-171450" lvl="1" marL="514350" rtl="0" algn="l">
              <a:lnSpc>
                <a:spcPct val="90000"/>
              </a:lnSpc>
              <a:spcBef>
                <a:spcPts val="375"/>
              </a:spcBef>
              <a:spcAft>
                <a:spcPts val="0"/>
              </a:spcAft>
              <a:buClr>
                <a:schemeClr val="dk1"/>
              </a:buClr>
              <a:buSzPts val="1800"/>
              <a:buChar char="•"/>
            </a:pPr>
            <a:r>
              <a:rPr lang="en-US"/>
              <a:t>Bus</a:t>
            </a:r>
            <a:endParaRPr/>
          </a:p>
          <a:p>
            <a:pPr indent="-171450" lvl="1" marL="514350" rtl="0" algn="l">
              <a:lnSpc>
                <a:spcPct val="90000"/>
              </a:lnSpc>
              <a:spcBef>
                <a:spcPts val="375"/>
              </a:spcBef>
              <a:spcAft>
                <a:spcPts val="0"/>
              </a:spcAft>
              <a:buClr>
                <a:schemeClr val="dk1"/>
              </a:buClr>
              <a:buSzPts val="1800"/>
              <a:buChar char="•"/>
            </a:pPr>
            <a:r>
              <a:rPr lang="en-US"/>
              <a:t>Ring</a:t>
            </a:r>
            <a:endParaRPr/>
          </a:p>
          <a:p>
            <a:pPr indent="-171450" lvl="1" marL="514350" rtl="0" algn="l">
              <a:lnSpc>
                <a:spcPct val="90000"/>
              </a:lnSpc>
              <a:spcBef>
                <a:spcPts val="375"/>
              </a:spcBef>
              <a:spcAft>
                <a:spcPts val="0"/>
              </a:spcAft>
              <a:buClr>
                <a:schemeClr val="dk1"/>
              </a:buClr>
              <a:buSzPts val="1800"/>
              <a:buChar char="•"/>
            </a:pPr>
            <a:r>
              <a:rPr lang="en-US"/>
              <a:t>Hybrid</a:t>
            </a:r>
            <a:endParaRPr/>
          </a:p>
        </p:txBody>
      </p:sp>
      <p:pic>
        <p:nvPicPr>
          <p:cNvPr descr="download.png" id="491" name="Google Shape;491;p56"/>
          <p:cNvPicPr preferRelativeResize="0"/>
          <p:nvPr/>
        </p:nvPicPr>
        <p:blipFill rotWithShape="1">
          <a:blip r:embed="rId3">
            <a:alphaModFix/>
          </a:blip>
          <a:srcRect b="0" l="0" r="0" t="0"/>
          <a:stretch/>
        </p:blipFill>
        <p:spPr>
          <a:xfrm>
            <a:off x="7269402" y="1"/>
            <a:ext cx="1874597" cy="685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457200" y="8382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Point-to-Point Connection</a:t>
            </a:r>
            <a:endParaRPr/>
          </a:p>
        </p:txBody>
      </p:sp>
      <p:sp>
        <p:nvSpPr>
          <p:cNvPr id="497" name="Google Shape;497;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8" name="Google Shape;498;p57"/>
          <p:cNvSpPr/>
          <p:nvPr/>
        </p:nvSpPr>
        <p:spPr>
          <a:xfrm>
            <a:off x="2286000" y="3967315"/>
            <a:ext cx="4343400" cy="76200"/>
          </a:xfrm>
          <a:prstGeom prst="rect">
            <a:avLst/>
          </a:prstGeom>
          <a:gradFill>
            <a:gsLst>
              <a:gs pos="0">
                <a:srgbClr val="683750"/>
              </a:gs>
              <a:gs pos="50000">
                <a:schemeClr val="folHlink"/>
              </a:gs>
              <a:gs pos="100000">
                <a:srgbClr val="683750"/>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57"/>
          <p:cNvSpPr/>
          <p:nvPr/>
        </p:nvSpPr>
        <p:spPr>
          <a:xfrm>
            <a:off x="1828800" y="34448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57"/>
          <p:cNvSpPr/>
          <p:nvPr/>
        </p:nvSpPr>
        <p:spPr>
          <a:xfrm>
            <a:off x="6096000" y="343391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501" name="Google Shape;501;p57"/>
          <p:cNvPicPr preferRelativeResize="0"/>
          <p:nvPr/>
        </p:nvPicPr>
        <p:blipFill rotWithShape="1">
          <a:blip r:embed="rId3">
            <a:alphaModFix/>
          </a:blip>
          <a:srcRect b="0" l="0" r="0" t="0"/>
          <a:stretch/>
        </p:blipFill>
        <p:spPr>
          <a:xfrm>
            <a:off x="7061116" y="1"/>
            <a:ext cx="2082883" cy="76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07" name="Google Shape;507;p58"/>
          <p:cNvGrpSpPr/>
          <p:nvPr/>
        </p:nvGrpSpPr>
        <p:grpSpPr>
          <a:xfrm>
            <a:off x="2819400" y="2286000"/>
            <a:ext cx="3657600" cy="2743200"/>
            <a:chOff x="1584" y="1440"/>
            <a:chExt cx="2304" cy="1728"/>
          </a:xfrm>
        </p:grpSpPr>
        <p:cxnSp>
          <p:nvCxnSpPr>
            <p:cNvPr id="508" name="Google Shape;508;p58"/>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509" name="Google Shape;509;p58"/>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510" name="Google Shape;510;p58"/>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11" name="Google Shape;511;p58"/>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512" name="Google Shape;512;p58"/>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13" name="Google Shape;513;p58"/>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514" name="Google Shape;514;p58"/>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15" name="Google Shape;515;p58"/>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16" name="Google Shape;516;p58"/>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517" name="Google Shape;517;p58"/>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518" name="Google Shape;518;p5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br>
              <a:rPr lang="en-US"/>
            </a:br>
            <a:r>
              <a:rPr lang="en-US"/>
              <a:t>Fully Connected Mesh Topology</a:t>
            </a:r>
            <a:endParaRPr/>
          </a:p>
        </p:txBody>
      </p:sp>
      <p:sp>
        <p:nvSpPr>
          <p:cNvPr id="519" name="Google Shape;519;p58"/>
          <p:cNvSpPr/>
          <p:nvPr/>
        </p:nvSpPr>
        <p:spPr>
          <a:xfrm>
            <a:off x="22860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58"/>
          <p:cNvSpPr/>
          <p:nvPr/>
        </p:nvSpPr>
        <p:spPr>
          <a:xfrm>
            <a:off x="31242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58"/>
          <p:cNvSpPr/>
          <p:nvPr/>
        </p:nvSpPr>
        <p:spPr>
          <a:xfrm>
            <a:off x="41148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58"/>
          <p:cNvSpPr/>
          <p:nvPr/>
        </p:nvSpPr>
        <p:spPr>
          <a:xfrm>
            <a:off x="51816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58"/>
          <p:cNvSpPr/>
          <p:nvPr/>
        </p:nvSpPr>
        <p:spPr>
          <a:xfrm>
            <a:off x="59436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58"/>
          <p:cNvSpPr txBox="1"/>
          <p:nvPr/>
        </p:nvSpPr>
        <p:spPr>
          <a:xfrm>
            <a:off x="2574925" y="36576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525" name="Google Shape;525;p58"/>
          <p:cNvSpPr txBox="1"/>
          <p:nvPr/>
        </p:nvSpPr>
        <p:spPr>
          <a:xfrm>
            <a:off x="5486400" y="5257800"/>
            <a:ext cx="31908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526" name="Google Shape;526;p58"/>
          <p:cNvSpPr txBox="1"/>
          <p:nvPr/>
        </p:nvSpPr>
        <p:spPr>
          <a:xfrm>
            <a:off x="3429000" y="5257800"/>
            <a:ext cx="31908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527" name="Google Shape;527;p58"/>
          <p:cNvSpPr txBox="1"/>
          <p:nvPr/>
        </p:nvSpPr>
        <p:spPr>
          <a:xfrm>
            <a:off x="6324600" y="36576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528" name="Google Shape;528;p58"/>
          <p:cNvSpPr txBox="1"/>
          <p:nvPr/>
        </p:nvSpPr>
        <p:spPr>
          <a:xfrm>
            <a:off x="4937125" y="1905000"/>
            <a:ext cx="31273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E</a:t>
            </a:r>
            <a:endParaRPr/>
          </a:p>
        </p:txBody>
      </p:sp>
      <p:sp>
        <p:nvSpPr>
          <p:cNvPr id="529" name="Google Shape;529;p58"/>
          <p:cNvSpPr/>
          <p:nvPr/>
        </p:nvSpPr>
        <p:spPr>
          <a:xfrm rot="1846120">
            <a:off x="3048000" y="3352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58"/>
          <p:cNvSpPr/>
          <p:nvPr/>
        </p:nvSpPr>
        <p:spPr>
          <a:xfrm rot="-1928147">
            <a:off x="5867400" y="3352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58"/>
          <p:cNvSpPr/>
          <p:nvPr/>
        </p:nvSpPr>
        <p:spPr>
          <a:xfrm rot="3908353">
            <a:off x="5524500" y="46101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532" name="Google Shape;532;p58"/>
          <p:cNvPicPr preferRelativeResize="0"/>
          <p:nvPr/>
        </p:nvPicPr>
        <p:blipFill rotWithShape="1">
          <a:blip r:embed="rId3">
            <a:alphaModFix/>
          </a:blip>
          <a:srcRect b="0" l="0" r="0" t="0"/>
          <a:stretch/>
        </p:blipFill>
        <p:spPr>
          <a:xfrm>
            <a:off x="7061116" y="1"/>
            <a:ext cx="2082883" cy="76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38" name="Google Shape;538;p59"/>
          <p:cNvGrpSpPr/>
          <p:nvPr/>
        </p:nvGrpSpPr>
        <p:grpSpPr>
          <a:xfrm>
            <a:off x="2895600" y="1828800"/>
            <a:ext cx="3657600" cy="3200400"/>
            <a:chOff x="1632" y="1152"/>
            <a:chExt cx="2304" cy="2016"/>
          </a:xfrm>
        </p:grpSpPr>
        <p:cxnSp>
          <p:nvCxnSpPr>
            <p:cNvPr id="539" name="Google Shape;539;p59"/>
            <p:cNvCxnSpPr/>
            <p:nvPr/>
          </p:nvCxnSpPr>
          <p:spPr>
            <a:xfrm flipH="1" rot="10800000">
              <a:off x="2688" y="1152"/>
              <a:ext cx="1200" cy="288"/>
            </a:xfrm>
            <a:prstGeom prst="straightConnector1">
              <a:avLst/>
            </a:prstGeom>
            <a:noFill/>
            <a:ln cap="flat" cmpd="sng" w="38100">
              <a:solidFill>
                <a:schemeClr val="dk1"/>
              </a:solidFill>
              <a:prstDash val="solid"/>
              <a:round/>
              <a:headEnd len="med" w="med" type="none"/>
              <a:tailEnd len="med" w="med" type="none"/>
            </a:ln>
          </p:spPr>
        </p:cxnSp>
        <p:cxnSp>
          <p:nvCxnSpPr>
            <p:cNvPr id="540" name="Google Shape;540;p59"/>
            <p:cNvCxnSpPr/>
            <p:nvPr/>
          </p:nvCxnSpPr>
          <p:spPr>
            <a:xfrm flipH="1" rot="10800000">
              <a:off x="3408" y="1152"/>
              <a:ext cx="480" cy="2016"/>
            </a:xfrm>
            <a:prstGeom prst="straightConnector1">
              <a:avLst/>
            </a:prstGeom>
            <a:noFill/>
            <a:ln cap="flat" cmpd="sng" w="38100">
              <a:solidFill>
                <a:schemeClr val="dk1"/>
              </a:solidFill>
              <a:prstDash val="solid"/>
              <a:round/>
              <a:headEnd len="med" w="med" type="none"/>
              <a:tailEnd len="med" w="med" type="none"/>
            </a:ln>
          </p:spPr>
        </p:cxnSp>
        <p:cxnSp>
          <p:nvCxnSpPr>
            <p:cNvPr id="541" name="Google Shape;541;p59"/>
            <p:cNvCxnSpPr/>
            <p:nvPr/>
          </p:nvCxnSpPr>
          <p:spPr>
            <a:xfrm rot="10800000">
              <a:off x="3888" y="1152"/>
              <a:ext cx="0" cy="1008"/>
            </a:xfrm>
            <a:prstGeom prst="straightConnector1">
              <a:avLst/>
            </a:prstGeom>
            <a:noFill/>
            <a:ln cap="flat" cmpd="sng" w="38100">
              <a:solidFill>
                <a:schemeClr val="dk1"/>
              </a:solidFill>
              <a:prstDash val="solid"/>
              <a:round/>
              <a:headEnd len="med" w="med" type="none"/>
              <a:tailEnd len="med" w="med" type="none"/>
            </a:ln>
          </p:spPr>
        </p:cxnSp>
        <p:cxnSp>
          <p:nvCxnSpPr>
            <p:cNvPr id="542" name="Google Shape;542;p59"/>
            <p:cNvCxnSpPr/>
            <p:nvPr/>
          </p:nvCxnSpPr>
          <p:spPr>
            <a:xfrm flipH="1">
              <a:off x="1632" y="1152"/>
              <a:ext cx="2304" cy="960"/>
            </a:xfrm>
            <a:prstGeom prst="straightConnector1">
              <a:avLst/>
            </a:prstGeom>
            <a:noFill/>
            <a:ln cap="flat" cmpd="sng" w="38100">
              <a:solidFill>
                <a:schemeClr val="dk1"/>
              </a:solidFill>
              <a:prstDash val="solid"/>
              <a:round/>
              <a:headEnd len="med" w="med" type="none"/>
              <a:tailEnd len="med" w="med" type="none"/>
            </a:ln>
          </p:spPr>
        </p:cxnSp>
        <p:cxnSp>
          <p:nvCxnSpPr>
            <p:cNvPr id="543" name="Google Shape;543;p59"/>
            <p:cNvCxnSpPr/>
            <p:nvPr/>
          </p:nvCxnSpPr>
          <p:spPr>
            <a:xfrm flipH="1" rot="10800000">
              <a:off x="2112" y="1152"/>
              <a:ext cx="1776" cy="2016"/>
            </a:xfrm>
            <a:prstGeom prst="straightConnector1">
              <a:avLst/>
            </a:prstGeom>
            <a:noFill/>
            <a:ln cap="flat" cmpd="sng" w="38100">
              <a:solidFill>
                <a:schemeClr val="dk1"/>
              </a:solidFill>
              <a:prstDash val="solid"/>
              <a:round/>
              <a:headEnd len="med" w="med" type="none"/>
              <a:tailEnd len="med" w="med" type="none"/>
            </a:ln>
          </p:spPr>
        </p:cxnSp>
      </p:grpSp>
      <p:grpSp>
        <p:nvGrpSpPr>
          <p:cNvPr id="544" name="Google Shape;544;p59"/>
          <p:cNvGrpSpPr/>
          <p:nvPr/>
        </p:nvGrpSpPr>
        <p:grpSpPr>
          <a:xfrm>
            <a:off x="2819400" y="2286000"/>
            <a:ext cx="3657600" cy="2743200"/>
            <a:chOff x="1584" y="1440"/>
            <a:chExt cx="2304" cy="1728"/>
          </a:xfrm>
        </p:grpSpPr>
        <p:cxnSp>
          <p:nvCxnSpPr>
            <p:cNvPr id="545" name="Google Shape;545;p59"/>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546" name="Google Shape;546;p59"/>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547" name="Google Shape;547;p59"/>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48" name="Google Shape;548;p59"/>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549" name="Google Shape;549;p59"/>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50" name="Google Shape;550;p59"/>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551" name="Google Shape;551;p59"/>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52" name="Google Shape;552;p59"/>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53" name="Google Shape;553;p59"/>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554" name="Google Shape;554;p59"/>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555" name="Google Shape;555;p59"/>
          <p:cNvSpPr txBox="1"/>
          <p:nvPr>
            <p:ph type="title"/>
          </p:nvPr>
        </p:nvSpPr>
        <p:spPr>
          <a:xfrm>
            <a:off x="6096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Fully Connected Mesh Topology</a:t>
            </a:r>
            <a:endParaRPr/>
          </a:p>
        </p:txBody>
      </p:sp>
      <p:sp>
        <p:nvSpPr>
          <p:cNvPr id="556" name="Google Shape;556;p59"/>
          <p:cNvSpPr/>
          <p:nvPr/>
        </p:nvSpPr>
        <p:spPr>
          <a:xfrm>
            <a:off x="22860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59"/>
          <p:cNvSpPr/>
          <p:nvPr/>
        </p:nvSpPr>
        <p:spPr>
          <a:xfrm>
            <a:off x="31242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59"/>
          <p:cNvSpPr/>
          <p:nvPr/>
        </p:nvSpPr>
        <p:spPr>
          <a:xfrm>
            <a:off x="41148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59"/>
          <p:cNvSpPr/>
          <p:nvPr/>
        </p:nvSpPr>
        <p:spPr>
          <a:xfrm>
            <a:off x="51816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59"/>
          <p:cNvSpPr/>
          <p:nvPr/>
        </p:nvSpPr>
        <p:spPr>
          <a:xfrm>
            <a:off x="59436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59"/>
          <p:cNvSpPr/>
          <p:nvPr/>
        </p:nvSpPr>
        <p:spPr>
          <a:xfrm>
            <a:off x="6019800" y="1371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562" name="Google Shape;562;p59"/>
          <p:cNvPicPr preferRelativeResize="0"/>
          <p:nvPr/>
        </p:nvPicPr>
        <p:blipFill rotWithShape="1">
          <a:blip r:embed="rId3">
            <a:alphaModFix/>
          </a:blip>
          <a:srcRect b="0" l="0" r="0" t="0"/>
          <a:stretch/>
        </p:blipFill>
        <p:spPr>
          <a:xfrm>
            <a:off x="7061116" y="0"/>
            <a:ext cx="2082883" cy="76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Communication</a:t>
            </a:r>
            <a:endParaRPr/>
          </a:p>
        </p:txBody>
      </p:sp>
      <p:pic>
        <p:nvPicPr>
          <p:cNvPr descr="download.png" id="130" name="Google Shape;130;p6"/>
          <p:cNvPicPr preferRelativeResize="0"/>
          <p:nvPr/>
        </p:nvPicPr>
        <p:blipFill rotWithShape="1">
          <a:blip r:embed="rId3">
            <a:alphaModFix/>
          </a:blip>
          <a:srcRect b="0" l="0" r="0" t="0"/>
          <a:stretch/>
        </p:blipFill>
        <p:spPr>
          <a:xfrm>
            <a:off x="6457950" y="0"/>
            <a:ext cx="2686050" cy="982661"/>
          </a:xfrm>
          <a:prstGeom prst="rect">
            <a:avLst/>
          </a:prstGeom>
          <a:noFill/>
          <a:ln>
            <a:noFill/>
          </a:ln>
        </p:spPr>
      </p:pic>
      <p:pic>
        <p:nvPicPr>
          <p:cNvPr descr="COMMUNICATION: MEANS OF COMMUNICATION IN OLDEN DAYS" id="131" name="Google Shape;131;p6"/>
          <p:cNvPicPr preferRelativeResize="0"/>
          <p:nvPr/>
        </p:nvPicPr>
        <p:blipFill rotWithShape="1">
          <a:blip r:embed="rId4">
            <a:alphaModFix/>
          </a:blip>
          <a:srcRect b="0" l="0" r="0" t="0"/>
          <a:stretch/>
        </p:blipFill>
        <p:spPr>
          <a:xfrm>
            <a:off x="1066800" y="1143000"/>
            <a:ext cx="7162800" cy="537771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8" name="Google Shape;568;p60"/>
          <p:cNvGrpSpPr/>
          <p:nvPr/>
        </p:nvGrpSpPr>
        <p:grpSpPr>
          <a:xfrm>
            <a:off x="1219200" y="2286000"/>
            <a:ext cx="3657600" cy="2743200"/>
            <a:chOff x="1584" y="1440"/>
            <a:chExt cx="2304" cy="1728"/>
          </a:xfrm>
        </p:grpSpPr>
        <p:cxnSp>
          <p:nvCxnSpPr>
            <p:cNvPr id="569" name="Google Shape;569;p60"/>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570" name="Google Shape;570;p60"/>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571" name="Google Shape;571;p60"/>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72" name="Google Shape;572;p60"/>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573" name="Google Shape;573;p60"/>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574" name="Google Shape;574;p60"/>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575" name="Google Shape;575;p60"/>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76" name="Google Shape;576;p60"/>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577" name="Google Shape;577;p60"/>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578" name="Google Shape;578;p60"/>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579" name="Google Shape;579;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Fully Connected Mesh Topology</a:t>
            </a:r>
            <a:endParaRPr/>
          </a:p>
        </p:txBody>
      </p:sp>
      <p:sp>
        <p:nvSpPr>
          <p:cNvPr id="580" name="Google Shape;580;p60"/>
          <p:cNvSpPr txBox="1"/>
          <p:nvPr>
            <p:ph idx="2" type="body"/>
          </p:nvPr>
        </p:nvSpPr>
        <p:spPr>
          <a:xfrm>
            <a:off x="5410200" y="1371600"/>
            <a:ext cx="3276600" cy="3733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2"/>
              </a:buClr>
              <a:buSzPts val="2400"/>
              <a:buChar char="•"/>
            </a:pPr>
            <a:r>
              <a:rPr b="1" lang="en-US" sz="2400" u="sng">
                <a:solidFill>
                  <a:schemeClr val="dk2"/>
                </a:solidFill>
              </a:rPr>
              <a:t>Pros: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Dedicated links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Robustness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Privacy</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Easy to identify fault</a:t>
            </a:r>
            <a:endParaRPr/>
          </a:p>
          <a:p>
            <a:pPr indent="-171450" lvl="0" marL="171450" rtl="0" algn="l">
              <a:lnSpc>
                <a:spcPct val="90000"/>
              </a:lnSpc>
              <a:spcBef>
                <a:spcPts val="750"/>
              </a:spcBef>
              <a:spcAft>
                <a:spcPts val="0"/>
              </a:spcAft>
              <a:buClr>
                <a:schemeClr val="dk2"/>
              </a:buClr>
              <a:buSzPts val="2400"/>
              <a:buChar char="•"/>
            </a:pPr>
            <a:r>
              <a:rPr b="1" lang="en-US" sz="2400" u="sng">
                <a:solidFill>
                  <a:schemeClr val="dk2"/>
                </a:solidFill>
              </a:rPr>
              <a:t>Cons: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A lot of cabling</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I/O ports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Difficult to move</a:t>
            </a:r>
            <a:endParaRPr/>
          </a:p>
        </p:txBody>
      </p:sp>
      <p:sp>
        <p:nvSpPr>
          <p:cNvPr id="581" name="Google Shape;581;p60"/>
          <p:cNvSpPr/>
          <p:nvPr/>
        </p:nvSpPr>
        <p:spPr>
          <a:xfrm>
            <a:off x="6858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60"/>
          <p:cNvSpPr/>
          <p:nvPr/>
        </p:nvSpPr>
        <p:spPr>
          <a:xfrm>
            <a:off x="15240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60"/>
          <p:cNvSpPr/>
          <p:nvPr/>
        </p:nvSpPr>
        <p:spPr>
          <a:xfrm>
            <a:off x="25146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60"/>
          <p:cNvSpPr/>
          <p:nvPr/>
        </p:nvSpPr>
        <p:spPr>
          <a:xfrm>
            <a:off x="35814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60"/>
          <p:cNvSpPr/>
          <p:nvPr/>
        </p:nvSpPr>
        <p:spPr>
          <a:xfrm>
            <a:off x="43434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6" name="Google Shape;586;p60"/>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92" name="Google Shape;592;p61"/>
          <p:cNvGrpSpPr/>
          <p:nvPr/>
        </p:nvGrpSpPr>
        <p:grpSpPr>
          <a:xfrm>
            <a:off x="3124200" y="2590800"/>
            <a:ext cx="2590800" cy="1828800"/>
            <a:chOff x="1008" y="1680"/>
            <a:chExt cx="1632" cy="1152"/>
          </a:xfrm>
        </p:grpSpPr>
        <p:cxnSp>
          <p:nvCxnSpPr>
            <p:cNvPr id="593" name="Google Shape;593;p61"/>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594" name="Google Shape;594;p61"/>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595" name="Google Shape;595;p61"/>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596" name="Google Shape;596;p61"/>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597" name="Google Shape;597;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Star Topology</a:t>
            </a:r>
            <a:endParaRPr/>
          </a:p>
        </p:txBody>
      </p:sp>
      <p:sp>
        <p:nvSpPr>
          <p:cNvPr id="598" name="Google Shape;598;p61"/>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61"/>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61"/>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61"/>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61"/>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sp>
        <p:nvSpPr>
          <p:cNvPr id="603" name="Google Shape;603;p61"/>
          <p:cNvSpPr/>
          <p:nvPr/>
        </p:nvSpPr>
        <p:spPr>
          <a:xfrm rot="2059088">
            <a:off x="3429000" y="25908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61"/>
          <p:cNvSpPr/>
          <p:nvPr/>
        </p:nvSpPr>
        <p:spPr>
          <a:xfrm flipH="1" rot="-2059088">
            <a:off x="4495800" y="30480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61"/>
          <p:cNvSpPr/>
          <p:nvPr/>
        </p:nvSpPr>
        <p:spPr>
          <a:xfrm flipH="1" rot="-2344906">
            <a:off x="3886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61"/>
          <p:cNvSpPr/>
          <p:nvPr/>
        </p:nvSpPr>
        <p:spPr>
          <a:xfrm rot="2344906">
            <a:off x="4648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61"/>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608" name="Google Shape;608;p61"/>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609" name="Google Shape;609;p61"/>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610" name="Google Shape;610;p61"/>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611" name="Google Shape;611;p61"/>
          <p:cNvSpPr txBox="1"/>
          <p:nvPr/>
        </p:nvSpPr>
        <p:spPr>
          <a:xfrm>
            <a:off x="3522663" y="4908550"/>
            <a:ext cx="668337"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Drop</a:t>
            </a:r>
            <a:endParaRPr/>
          </a:p>
        </p:txBody>
      </p:sp>
      <p:sp>
        <p:nvSpPr>
          <p:cNvPr id="612" name="Google Shape;612;p61"/>
          <p:cNvSpPr txBox="1"/>
          <p:nvPr/>
        </p:nvSpPr>
        <p:spPr>
          <a:xfrm>
            <a:off x="5580063" y="3214688"/>
            <a:ext cx="668337"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Drop</a:t>
            </a:r>
            <a:endParaRPr/>
          </a:p>
        </p:txBody>
      </p:sp>
      <p:pic>
        <p:nvPicPr>
          <p:cNvPr id="613" name="Google Shape;613;p61"/>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19" name="Google Shape;619;p62"/>
          <p:cNvGrpSpPr/>
          <p:nvPr/>
        </p:nvGrpSpPr>
        <p:grpSpPr>
          <a:xfrm>
            <a:off x="3124200" y="2590800"/>
            <a:ext cx="2590800" cy="1828800"/>
            <a:chOff x="1008" y="1680"/>
            <a:chExt cx="1632" cy="1152"/>
          </a:xfrm>
        </p:grpSpPr>
        <p:cxnSp>
          <p:nvCxnSpPr>
            <p:cNvPr id="620" name="Google Shape;620;p62"/>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21" name="Google Shape;621;p62"/>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22" name="Google Shape;622;p62"/>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623" name="Google Shape;623;p62"/>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624" name="Google Shape;624;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Star Topology</a:t>
            </a:r>
            <a:endParaRPr/>
          </a:p>
        </p:txBody>
      </p:sp>
      <p:sp>
        <p:nvSpPr>
          <p:cNvPr id="625" name="Google Shape;625;p62"/>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62"/>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62"/>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62"/>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62"/>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Switch</a:t>
            </a:r>
            <a:endParaRPr/>
          </a:p>
        </p:txBody>
      </p:sp>
      <p:sp>
        <p:nvSpPr>
          <p:cNvPr id="630" name="Google Shape;630;p62"/>
          <p:cNvSpPr/>
          <p:nvPr/>
        </p:nvSpPr>
        <p:spPr>
          <a:xfrm rot="2059088">
            <a:off x="3429000" y="25908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62"/>
          <p:cNvSpPr/>
          <p:nvPr/>
        </p:nvSpPr>
        <p:spPr>
          <a:xfrm rot="2344906">
            <a:off x="4648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62"/>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633" name="Google Shape;633;p62"/>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634" name="Google Shape;634;p62"/>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635" name="Google Shape;635;p62"/>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pic>
        <p:nvPicPr>
          <p:cNvPr id="636" name="Google Shape;636;p62"/>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42" name="Google Shape;642;p63"/>
          <p:cNvCxnSpPr/>
          <p:nvPr/>
        </p:nvCxnSpPr>
        <p:spPr>
          <a:xfrm flipH="1">
            <a:off x="4343400" y="3505200"/>
            <a:ext cx="76200" cy="2590800"/>
          </a:xfrm>
          <a:prstGeom prst="straightConnector1">
            <a:avLst/>
          </a:prstGeom>
          <a:noFill/>
          <a:ln cap="flat" cmpd="sng" w="38100">
            <a:solidFill>
              <a:schemeClr val="dk1"/>
            </a:solidFill>
            <a:prstDash val="solid"/>
            <a:round/>
            <a:headEnd len="med" w="med" type="none"/>
            <a:tailEnd len="med" w="med" type="none"/>
          </a:ln>
        </p:spPr>
      </p:cxnSp>
      <p:cxnSp>
        <p:nvCxnSpPr>
          <p:cNvPr id="643" name="Google Shape;643;p63"/>
          <p:cNvCxnSpPr/>
          <p:nvPr/>
        </p:nvCxnSpPr>
        <p:spPr>
          <a:xfrm rot="10800000">
            <a:off x="4343400" y="6096000"/>
            <a:ext cx="3657600" cy="0"/>
          </a:xfrm>
          <a:prstGeom prst="straightConnector1">
            <a:avLst/>
          </a:prstGeom>
          <a:noFill/>
          <a:ln cap="flat" cmpd="sng" w="38100">
            <a:solidFill>
              <a:schemeClr val="dk1"/>
            </a:solidFill>
            <a:prstDash val="solid"/>
            <a:round/>
            <a:headEnd len="med" w="med" type="none"/>
            <a:tailEnd len="med" w="med" type="none"/>
          </a:ln>
        </p:spPr>
      </p:cxnSp>
      <p:grpSp>
        <p:nvGrpSpPr>
          <p:cNvPr id="644" name="Google Shape;644;p63"/>
          <p:cNvGrpSpPr/>
          <p:nvPr/>
        </p:nvGrpSpPr>
        <p:grpSpPr>
          <a:xfrm>
            <a:off x="3124200" y="2590800"/>
            <a:ext cx="2590800" cy="1828800"/>
            <a:chOff x="1008" y="1680"/>
            <a:chExt cx="1632" cy="1152"/>
          </a:xfrm>
        </p:grpSpPr>
        <p:cxnSp>
          <p:nvCxnSpPr>
            <p:cNvPr id="645" name="Google Shape;645;p63"/>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46" name="Google Shape;646;p63"/>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47" name="Google Shape;647;p63"/>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648" name="Google Shape;648;p63"/>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649" name="Google Shape;649;p6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Star Topology</a:t>
            </a:r>
            <a:endParaRPr/>
          </a:p>
        </p:txBody>
      </p:sp>
      <p:sp>
        <p:nvSpPr>
          <p:cNvPr id="650" name="Google Shape;650;p63"/>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63"/>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63"/>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63"/>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63"/>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sp>
        <p:nvSpPr>
          <p:cNvPr id="655" name="Google Shape;655;p63"/>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656" name="Google Shape;656;p63"/>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657" name="Google Shape;657;p63"/>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658" name="Google Shape;658;p63"/>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659" name="Google Shape;659;p63"/>
          <p:cNvSpPr/>
          <p:nvPr/>
        </p:nvSpPr>
        <p:spPr>
          <a:xfrm>
            <a:off x="7543800" y="5578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0" name="Google Shape;660;p63"/>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66" name="Google Shape;666;p64"/>
          <p:cNvGrpSpPr/>
          <p:nvPr/>
        </p:nvGrpSpPr>
        <p:grpSpPr>
          <a:xfrm>
            <a:off x="990600" y="2590800"/>
            <a:ext cx="2590800" cy="1828800"/>
            <a:chOff x="1008" y="1680"/>
            <a:chExt cx="1632" cy="1152"/>
          </a:xfrm>
        </p:grpSpPr>
        <p:cxnSp>
          <p:nvCxnSpPr>
            <p:cNvPr id="667" name="Google Shape;667;p64"/>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68" name="Google Shape;668;p64"/>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669" name="Google Shape;669;p64"/>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670" name="Google Shape;670;p64"/>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671" name="Google Shape;671;p6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Star Topology</a:t>
            </a:r>
            <a:endParaRPr/>
          </a:p>
        </p:txBody>
      </p:sp>
      <p:sp>
        <p:nvSpPr>
          <p:cNvPr id="672" name="Google Shape;672;p64"/>
          <p:cNvSpPr txBox="1"/>
          <p:nvPr>
            <p:ph idx="2" type="body"/>
          </p:nvPr>
        </p:nvSpPr>
        <p:spPr>
          <a:xfrm>
            <a:off x="4648200" y="1371600"/>
            <a:ext cx="4038600" cy="49530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2"/>
              </a:buClr>
              <a:buSzPts val="2100"/>
              <a:buChar char="•"/>
            </a:pPr>
            <a:r>
              <a:rPr b="1" lang="en-US" u="sng">
                <a:solidFill>
                  <a:schemeClr val="dk2"/>
                </a:solidFill>
              </a:rPr>
              <a:t>Pros:</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One I/O port per device</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Little cabling</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Easy to install</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Robustness</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Easy to identify fault</a:t>
            </a:r>
            <a:endParaRPr/>
          </a:p>
          <a:p>
            <a:pPr indent="-38100" lvl="0" marL="171450" rtl="0" algn="l">
              <a:lnSpc>
                <a:spcPct val="90000"/>
              </a:lnSpc>
              <a:spcBef>
                <a:spcPts val="750"/>
              </a:spcBef>
              <a:spcAft>
                <a:spcPts val="0"/>
              </a:spcAft>
              <a:buClr>
                <a:schemeClr val="dk1"/>
              </a:buClr>
              <a:buSzPts val="2100"/>
              <a:buNone/>
            </a:pPr>
            <a:r>
              <a:t/>
            </a:r>
            <a:endParaRPr>
              <a:solidFill>
                <a:schemeClr val="dk2"/>
              </a:solidFill>
            </a:endParaRPr>
          </a:p>
          <a:p>
            <a:pPr indent="-171450" lvl="0" marL="171450" rtl="0" algn="l">
              <a:lnSpc>
                <a:spcPct val="90000"/>
              </a:lnSpc>
              <a:spcBef>
                <a:spcPts val="750"/>
              </a:spcBef>
              <a:spcAft>
                <a:spcPts val="0"/>
              </a:spcAft>
              <a:buClr>
                <a:schemeClr val="dk2"/>
              </a:buClr>
              <a:buSzPts val="2100"/>
              <a:buChar char="•"/>
            </a:pPr>
            <a:r>
              <a:rPr b="1" lang="en-US" u="sng">
                <a:solidFill>
                  <a:schemeClr val="dk2"/>
                </a:solidFill>
              </a:rPr>
              <a:t>Cons:</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Single point of failure</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More cabling still required</a:t>
            </a:r>
            <a:endParaRPr/>
          </a:p>
        </p:txBody>
      </p:sp>
      <p:sp>
        <p:nvSpPr>
          <p:cNvPr id="673" name="Google Shape;673;p64"/>
          <p:cNvSpPr/>
          <p:nvPr/>
        </p:nvSpPr>
        <p:spPr>
          <a:xfrm>
            <a:off x="5334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64"/>
          <p:cNvSpPr/>
          <p:nvPr/>
        </p:nvSpPr>
        <p:spPr>
          <a:xfrm>
            <a:off x="3048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64"/>
          <p:cNvSpPr/>
          <p:nvPr/>
        </p:nvSpPr>
        <p:spPr>
          <a:xfrm>
            <a:off x="533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64"/>
          <p:cNvSpPr/>
          <p:nvPr/>
        </p:nvSpPr>
        <p:spPr>
          <a:xfrm>
            <a:off x="3048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64"/>
          <p:cNvSpPr/>
          <p:nvPr/>
        </p:nvSpPr>
        <p:spPr>
          <a:xfrm>
            <a:off x="18288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pic>
        <p:nvPicPr>
          <p:cNvPr id="678" name="Google Shape;678;p64"/>
          <p:cNvPicPr preferRelativeResize="0"/>
          <p:nvPr/>
        </p:nvPicPr>
        <p:blipFill rotWithShape="1">
          <a:blip r:embed="rId3">
            <a:alphaModFix/>
          </a:blip>
          <a:srcRect b="0" l="0" r="0" t="0"/>
          <a:stretch/>
        </p:blipFill>
        <p:spPr>
          <a:xfrm>
            <a:off x="1" y="0"/>
            <a:ext cx="1433428" cy="876205"/>
          </a:xfrm>
          <a:prstGeom prst="rect">
            <a:avLst/>
          </a:prstGeom>
          <a:noFill/>
          <a:ln>
            <a:noFill/>
          </a:ln>
        </p:spPr>
      </p:pic>
      <p:pic>
        <p:nvPicPr>
          <p:cNvPr id="679" name="Google Shape;679;p64"/>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5" name="Google Shape;685;p65"/>
          <p:cNvSpPr/>
          <p:nvPr/>
        </p:nvSpPr>
        <p:spPr>
          <a:xfrm>
            <a:off x="914400" y="3962400"/>
            <a:ext cx="7162800" cy="76200"/>
          </a:xfrm>
          <a:prstGeom prst="rect">
            <a:avLst/>
          </a:prstGeom>
          <a:gradFill>
            <a:gsLst>
              <a:gs pos="0">
                <a:srgbClr val="406D96"/>
              </a:gs>
              <a:gs pos="50000">
                <a:schemeClr val="accent1"/>
              </a:gs>
              <a:gs pos="100000">
                <a:srgbClr val="406D9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86" name="Google Shape;686;p65"/>
          <p:cNvGrpSpPr/>
          <p:nvPr/>
        </p:nvGrpSpPr>
        <p:grpSpPr>
          <a:xfrm>
            <a:off x="2133600" y="2667000"/>
            <a:ext cx="381000" cy="1447800"/>
            <a:chOff x="1344" y="1680"/>
            <a:chExt cx="240" cy="912"/>
          </a:xfrm>
        </p:grpSpPr>
        <p:sp>
          <p:nvSpPr>
            <p:cNvPr id="687" name="Google Shape;687;p65"/>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65"/>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9" name="Google Shape;689;p65"/>
          <p:cNvGrpSpPr/>
          <p:nvPr/>
        </p:nvGrpSpPr>
        <p:grpSpPr>
          <a:xfrm>
            <a:off x="3581400" y="2667000"/>
            <a:ext cx="381000" cy="1447800"/>
            <a:chOff x="1344" y="1680"/>
            <a:chExt cx="240" cy="912"/>
          </a:xfrm>
        </p:grpSpPr>
        <p:sp>
          <p:nvSpPr>
            <p:cNvPr id="690" name="Google Shape;690;p65"/>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65"/>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2" name="Google Shape;692;p65"/>
          <p:cNvGrpSpPr/>
          <p:nvPr/>
        </p:nvGrpSpPr>
        <p:grpSpPr>
          <a:xfrm>
            <a:off x="5029200" y="2667000"/>
            <a:ext cx="381000" cy="1447800"/>
            <a:chOff x="1344" y="1680"/>
            <a:chExt cx="240" cy="912"/>
          </a:xfrm>
        </p:grpSpPr>
        <p:sp>
          <p:nvSpPr>
            <p:cNvPr id="693" name="Google Shape;693;p65"/>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65"/>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5" name="Google Shape;695;p65"/>
          <p:cNvGrpSpPr/>
          <p:nvPr/>
        </p:nvGrpSpPr>
        <p:grpSpPr>
          <a:xfrm>
            <a:off x="6400800" y="2667000"/>
            <a:ext cx="381000" cy="1447800"/>
            <a:chOff x="1344" y="1680"/>
            <a:chExt cx="240" cy="912"/>
          </a:xfrm>
        </p:grpSpPr>
        <p:sp>
          <p:nvSpPr>
            <p:cNvPr id="696" name="Google Shape;696;p65"/>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65"/>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6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Bus Topology</a:t>
            </a:r>
            <a:endParaRPr/>
          </a:p>
        </p:txBody>
      </p:sp>
      <p:sp>
        <p:nvSpPr>
          <p:cNvPr id="699" name="Google Shape;699;p65"/>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65"/>
          <p:cNvSpPr/>
          <p:nvPr/>
        </p:nvSpPr>
        <p:spPr>
          <a:xfrm>
            <a:off x="838200" y="3886200"/>
            <a:ext cx="76200" cy="228600"/>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65"/>
          <p:cNvSpPr/>
          <p:nvPr/>
        </p:nvSpPr>
        <p:spPr>
          <a:xfrm>
            <a:off x="8077200" y="3886200"/>
            <a:ext cx="76200" cy="228600"/>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65"/>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65"/>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65"/>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65"/>
          <p:cNvSpPr txBox="1"/>
          <p:nvPr/>
        </p:nvSpPr>
        <p:spPr>
          <a:xfrm>
            <a:off x="2346325" y="3079750"/>
            <a:ext cx="6731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Drop</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line</a:t>
            </a:r>
            <a:endParaRPr/>
          </a:p>
        </p:txBody>
      </p:sp>
      <p:sp>
        <p:nvSpPr>
          <p:cNvPr id="706" name="Google Shape;706;p65"/>
          <p:cNvSpPr txBox="1"/>
          <p:nvPr/>
        </p:nvSpPr>
        <p:spPr>
          <a:xfrm>
            <a:off x="2041525" y="4070350"/>
            <a:ext cx="565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Tap</a:t>
            </a:r>
            <a:endParaRPr/>
          </a:p>
        </p:txBody>
      </p:sp>
      <p:sp>
        <p:nvSpPr>
          <p:cNvPr id="707" name="Google Shape;707;p65"/>
          <p:cNvSpPr/>
          <p:nvPr/>
        </p:nvSpPr>
        <p:spPr>
          <a:xfrm>
            <a:off x="838200" y="4876800"/>
            <a:ext cx="1752600" cy="609600"/>
          </a:xfrm>
          <a:prstGeom prst="wedgeRoundRectCallout">
            <a:avLst>
              <a:gd fmla="val -46741" name="adj1"/>
              <a:gd fmla="val -162500" name="adj2"/>
              <a:gd fmla="val 16667" name="adj3"/>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Terminator</a:t>
            </a:r>
            <a:endParaRPr/>
          </a:p>
        </p:txBody>
      </p:sp>
      <p:pic>
        <p:nvPicPr>
          <p:cNvPr id="708" name="Google Shape;708;p65"/>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714" name="Google Shape;714;p66"/>
          <p:cNvGrpSpPr/>
          <p:nvPr/>
        </p:nvGrpSpPr>
        <p:grpSpPr>
          <a:xfrm>
            <a:off x="838200" y="3886200"/>
            <a:ext cx="7315200" cy="228600"/>
            <a:chOff x="528" y="2448"/>
            <a:chExt cx="4608" cy="144"/>
          </a:xfrm>
        </p:grpSpPr>
        <p:sp>
          <p:nvSpPr>
            <p:cNvPr id="715" name="Google Shape;715;p66"/>
            <p:cNvSpPr/>
            <p:nvPr/>
          </p:nvSpPr>
          <p:spPr>
            <a:xfrm>
              <a:off x="576" y="2496"/>
              <a:ext cx="4512" cy="48"/>
            </a:xfrm>
            <a:prstGeom prst="rect">
              <a:avLst/>
            </a:prstGeom>
            <a:gradFill>
              <a:gsLst>
                <a:gs pos="0">
                  <a:srgbClr val="406D96"/>
                </a:gs>
                <a:gs pos="50000">
                  <a:schemeClr val="accent1"/>
                </a:gs>
                <a:gs pos="100000">
                  <a:srgbClr val="406D9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66"/>
            <p:cNvSpPr/>
            <p:nvPr/>
          </p:nvSpPr>
          <p:spPr>
            <a:xfrm>
              <a:off x="528" y="2448"/>
              <a:ext cx="48"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66"/>
            <p:cNvSpPr/>
            <p:nvPr/>
          </p:nvSpPr>
          <p:spPr>
            <a:xfrm>
              <a:off x="5088" y="2448"/>
              <a:ext cx="48"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8" name="Google Shape;718;p66"/>
          <p:cNvGrpSpPr/>
          <p:nvPr/>
        </p:nvGrpSpPr>
        <p:grpSpPr>
          <a:xfrm>
            <a:off x="2133600" y="2667000"/>
            <a:ext cx="381000" cy="1447800"/>
            <a:chOff x="1344" y="1680"/>
            <a:chExt cx="240" cy="912"/>
          </a:xfrm>
        </p:grpSpPr>
        <p:sp>
          <p:nvSpPr>
            <p:cNvPr id="719" name="Google Shape;719;p66"/>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66"/>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1" name="Google Shape;721;p66"/>
          <p:cNvGrpSpPr/>
          <p:nvPr/>
        </p:nvGrpSpPr>
        <p:grpSpPr>
          <a:xfrm>
            <a:off x="3581400" y="2667000"/>
            <a:ext cx="381000" cy="1447800"/>
            <a:chOff x="1344" y="1680"/>
            <a:chExt cx="240" cy="912"/>
          </a:xfrm>
        </p:grpSpPr>
        <p:sp>
          <p:nvSpPr>
            <p:cNvPr id="722" name="Google Shape;722;p66"/>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66"/>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4" name="Google Shape;724;p66"/>
          <p:cNvGrpSpPr/>
          <p:nvPr/>
        </p:nvGrpSpPr>
        <p:grpSpPr>
          <a:xfrm>
            <a:off x="5029200" y="2667000"/>
            <a:ext cx="381000" cy="1447800"/>
            <a:chOff x="1344" y="1680"/>
            <a:chExt cx="240" cy="912"/>
          </a:xfrm>
        </p:grpSpPr>
        <p:sp>
          <p:nvSpPr>
            <p:cNvPr id="725" name="Google Shape;725;p66"/>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66"/>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7" name="Google Shape;727;p66"/>
          <p:cNvGrpSpPr/>
          <p:nvPr/>
        </p:nvGrpSpPr>
        <p:grpSpPr>
          <a:xfrm>
            <a:off x="6400800" y="2667000"/>
            <a:ext cx="381000" cy="1447800"/>
            <a:chOff x="1344" y="1680"/>
            <a:chExt cx="240" cy="912"/>
          </a:xfrm>
        </p:grpSpPr>
        <p:sp>
          <p:nvSpPr>
            <p:cNvPr id="728" name="Google Shape;728;p66"/>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66"/>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0" name="Google Shape;730;p6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Bus Topology</a:t>
            </a:r>
            <a:endParaRPr/>
          </a:p>
        </p:txBody>
      </p:sp>
      <p:sp>
        <p:nvSpPr>
          <p:cNvPr id="731" name="Google Shape;731;p66"/>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66"/>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66"/>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66"/>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66"/>
          <p:cNvSpPr/>
          <p:nvPr/>
        </p:nvSpPr>
        <p:spPr>
          <a:xfrm>
            <a:off x="2362200" y="26670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66"/>
          <p:cNvSpPr/>
          <p:nvPr/>
        </p:nvSpPr>
        <p:spPr>
          <a:xfrm rot="5400000">
            <a:off x="2362200" y="36576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66"/>
          <p:cNvSpPr/>
          <p:nvPr/>
        </p:nvSpPr>
        <p:spPr>
          <a:xfrm rot="5400000">
            <a:off x="3810000" y="36576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66"/>
          <p:cNvSpPr/>
          <p:nvPr/>
        </p:nvSpPr>
        <p:spPr>
          <a:xfrm rot="5400000">
            <a:off x="5257800" y="36576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66"/>
          <p:cNvSpPr/>
          <p:nvPr/>
        </p:nvSpPr>
        <p:spPr>
          <a:xfrm>
            <a:off x="38100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66"/>
          <p:cNvSpPr/>
          <p:nvPr/>
        </p:nvSpPr>
        <p:spPr>
          <a:xfrm>
            <a:off x="52578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66"/>
          <p:cNvSpPr/>
          <p:nvPr/>
        </p:nvSpPr>
        <p:spPr>
          <a:xfrm>
            <a:off x="66294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66"/>
          <p:cNvSpPr txBox="1"/>
          <p:nvPr/>
        </p:nvSpPr>
        <p:spPr>
          <a:xfrm>
            <a:off x="2193925"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743" name="Google Shape;743;p66"/>
          <p:cNvSpPr txBox="1"/>
          <p:nvPr/>
        </p:nvSpPr>
        <p:spPr>
          <a:xfrm>
            <a:off x="3641725" y="1843088"/>
            <a:ext cx="31908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744" name="Google Shape;744;p66"/>
          <p:cNvSpPr txBox="1"/>
          <p:nvPr/>
        </p:nvSpPr>
        <p:spPr>
          <a:xfrm>
            <a:off x="5089525" y="18430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745" name="Google Shape;745;p66"/>
          <p:cNvSpPr txBox="1"/>
          <p:nvPr/>
        </p:nvSpPr>
        <p:spPr>
          <a:xfrm>
            <a:off x="6461125" y="18288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pic>
        <p:nvPicPr>
          <p:cNvPr id="746" name="Google Shape;746;p66"/>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735"/>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0"/>
                                  </p:stCondLst>
                                  <p:childTnLst>
                                    <p:set>
                                      <p:cBhvr>
                                        <p:cTn dur="1" fill="hold">
                                          <p:stCondLst>
                                            <p:cond delay="1"/>
                                          </p:stCondLst>
                                        </p:cTn>
                                        <p:tgtEl>
                                          <p:spTgt spid="7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par>
                          <p:cTn fill="hold">
                            <p:stCondLst>
                              <p:cond delay="4"/>
                            </p:stCondLst>
                            <p:childTnLst>
                              <p:par>
                                <p:cTn fill="hold" nodeType="afterEffect" presetClass="exit" presetID="1" presetSubtype="0">
                                  <p:stCondLst>
                                    <p:cond delay="0"/>
                                  </p:stCondLst>
                                  <p:childTnLst>
                                    <p:set>
                                      <p:cBhvr>
                                        <p:cTn dur="1" fill="hold">
                                          <p:stCondLst>
                                            <p:cond delay="1"/>
                                          </p:stCondLst>
                                        </p:cTn>
                                        <p:tgtEl>
                                          <p:spTgt spid="737"/>
                                        </p:tgtEl>
                                        <p:attrNameLst>
                                          <p:attrName>style.visibility</p:attrName>
                                        </p:attrNameLst>
                                      </p:cBhvr>
                                      <p:to>
                                        <p:strVal val="hidden"/>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par>
                          <p:cTn fill="hold">
                            <p:stCondLst>
                              <p:cond delay="6"/>
                            </p:stCondLst>
                            <p:childTnLst>
                              <p:par>
                                <p:cTn fill="hold" nodeType="afterEffect" presetClass="exit" presetID="1" presetSubtype="0">
                                  <p:stCondLst>
                                    <p:cond delay="0"/>
                                  </p:stCondLst>
                                  <p:childTnLst>
                                    <p:set>
                                      <p:cBhvr>
                                        <p:cTn dur="1" fill="hold">
                                          <p:stCondLst>
                                            <p:cond delay="1"/>
                                          </p:stCondLst>
                                        </p:cTn>
                                        <p:tgtEl>
                                          <p:spTgt spid="7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39"/>
                                        </p:tgtEl>
                                      </p:cBhvr>
                                    </p:animEffect>
                                    <p:set>
                                      <p:cBhvr>
                                        <p:cTn dur="1" fill="hold">
                                          <p:stCondLst>
                                            <p:cond delay="500"/>
                                          </p:stCondLst>
                                        </p:cTn>
                                        <p:tgtEl>
                                          <p:spTgt spid="7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41"/>
                                        </p:tgtEl>
                                      </p:cBhvr>
                                    </p:animEffect>
                                    <p:set>
                                      <p:cBhvr>
                                        <p:cTn dur="1" fill="hold">
                                          <p:stCondLst>
                                            <p:cond delay="500"/>
                                          </p:stCondLst>
                                        </p:cTn>
                                        <p:tgtEl>
                                          <p:spTgt spid="7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2" name="Google Shape;752;p67"/>
          <p:cNvSpPr/>
          <p:nvPr/>
        </p:nvSpPr>
        <p:spPr>
          <a:xfrm>
            <a:off x="914400" y="3962400"/>
            <a:ext cx="7162800" cy="76200"/>
          </a:xfrm>
          <a:prstGeom prst="rect">
            <a:avLst/>
          </a:prstGeom>
          <a:gradFill>
            <a:gsLst>
              <a:gs pos="0">
                <a:srgbClr val="406D96"/>
              </a:gs>
              <a:gs pos="50000">
                <a:schemeClr val="accent1"/>
              </a:gs>
              <a:gs pos="100000">
                <a:srgbClr val="406D9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3" name="Google Shape;753;p67"/>
          <p:cNvGrpSpPr/>
          <p:nvPr/>
        </p:nvGrpSpPr>
        <p:grpSpPr>
          <a:xfrm flipH="1" rot="10800000">
            <a:off x="5715000" y="3886200"/>
            <a:ext cx="381000" cy="1447800"/>
            <a:chOff x="1344" y="1680"/>
            <a:chExt cx="240" cy="912"/>
          </a:xfrm>
        </p:grpSpPr>
        <p:sp>
          <p:nvSpPr>
            <p:cNvPr id="754" name="Google Shape;754;p67"/>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67"/>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56" name="Google Shape;756;p67"/>
          <p:cNvGrpSpPr/>
          <p:nvPr/>
        </p:nvGrpSpPr>
        <p:grpSpPr>
          <a:xfrm>
            <a:off x="2133600" y="2667000"/>
            <a:ext cx="381000" cy="1447800"/>
            <a:chOff x="1344" y="1680"/>
            <a:chExt cx="240" cy="912"/>
          </a:xfrm>
        </p:grpSpPr>
        <p:sp>
          <p:nvSpPr>
            <p:cNvPr id="757" name="Google Shape;757;p67"/>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67"/>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59" name="Google Shape;759;p67"/>
          <p:cNvGrpSpPr/>
          <p:nvPr/>
        </p:nvGrpSpPr>
        <p:grpSpPr>
          <a:xfrm>
            <a:off x="3581400" y="2667000"/>
            <a:ext cx="381000" cy="1447800"/>
            <a:chOff x="1344" y="1680"/>
            <a:chExt cx="240" cy="912"/>
          </a:xfrm>
        </p:grpSpPr>
        <p:sp>
          <p:nvSpPr>
            <p:cNvPr id="760" name="Google Shape;760;p67"/>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67"/>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2" name="Google Shape;762;p67"/>
          <p:cNvGrpSpPr/>
          <p:nvPr/>
        </p:nvGrpSpPr>
        <p:grpSpPr>
          <a:xfrm>
            <a:off x="5029200" y="2667000"/>
            <a:ext cx="381000" cy="1447800"/>
            <a:chOff x="1344" y="1680"/>
            <a:chExt cx="240" cy="912"/>
          </a:xfrm>
        </p:grpSpPr>
        <p:sp>
          <p:nvSpPr>
            <p:cNvPr id="763" name="Google Shape;763;p67"/>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67"/>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5" name="Google Shape;765;p67"/>
          <p:cNvGrpSpPr/>
          <p:nvPr/>
        </p:nvGrpSpPr>
        <p:grpSpPr>
          <a:xfrm>
            <a:off x="6400800" y="2667000"/>
            <a:ext cx="381000" cy="1447800"/>
            <a:chOff x="1344" y="1680"/>
            <a:chExt cx="240" cy="912"/>
          </a:xfrm>
        </p:grpSpPr>
        <p:sp>
          <p:nvSpPr>
            <p:cNvPr id="766" name="Google Shape;766;p67"/>
            <p:cNvSpPr/>
            <p:nvPr/>
          </p:nvSpPr>
          <p:spPr>
            <a:xfrm>
              <a:off x="1440" y="1680"/>
              <a:ext cx="48" cy="864"/>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67"/>
            <p:cNvSpPr/>
            <p:nvPr/>
          </p:nvSpPr>
          <p:spPr>
            <a:xfrm>
              <a:off x="1344" y="2448"/>
              <a:ext cx="240" cy="144"/>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8" name="Google Shape;768;p6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Bus Topology</a:t>
            </a:r>
            <a:endParaRPr/>
          </a:p>
        </p:txBody>
      </p:sp>
      <p:sp>
        <p:nvSpPr>
          <p:cNvPr id="769" name="Google Shape;769;p67"/>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67"/>
          <p:cNvSpPr/>
          <p:nvPr/>
        </p:nvSpPr>
        <p:spPr>
          <a:xfrm>
            <a:off x="838200" y="3886200"/>
            <a:ext cx="76200" cy="228600"/>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67"/>
          <p:cNvSpPr/>
          <p:nvPr/>
        </p:nvSpPr>
        <p:spPr>
          <a:xfrm>
            <a:off x="8077200" y="3886200"/>
            <a:ext cx="76200" cy="228600"/>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7"/>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67"/>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67"/>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67"/>
          <p:cNvSpPr/>
          <p:nvPr/>
        </p:nvSpPr>
        <p:spPr>
          <a:xfrm>
            <a:off x="5410200" y="4800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6" name="Google Shape;776;p67"/>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5"/>
                                        </p:tgtEl>
                                        <p:attrNameLst>
                                          <p:attrName>style.visibility</p:attrName>
                                        </p:attrNameLst>
                                      </p:cBhvr>
                                      <p:to>
                                        <p:strVal val="visible"/>
                                      </p:to>
                                    </p:set>
                                    <p:anim calcmode="lin" valueType="num">
                                      <p:cBhvr additive="base">
                                        <p:cTn dur="500"/>
                                        <p:tgtEl>
                                          <p:spTgt spid="7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2" name="Google Shape;782;p6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Bus Topology</a:t>
            </a:r>
            <a:endParaRPr/>
          </a:p>
        </p:txBody>
      </p:sp>
      <p:sp>
        <p:nvSpPr>
          <p:cNvPr id="783" name="Google Shape;783;p68"/>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2"/>
              </a:buClr>
              <a:buSzPts val="2100"/>
              <a:buChar char="•"/>
            </a:pPr>
            <a:r>
              <a:rPr b="1" lang="en-US" u="sng">
                <a:solidFill>
                  <a:schemeClr val="dk2"/>
                </a:solidFill>
              </a:rPr>
              <a:t>Pros:</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Little cabling</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Easy to install</a:t>
            </a:r>
            <a:endParaRPr/>
          </a:p>
          <a:p>
            <a:pPr indent="-38100" lvl="0" marL="171450" rtl="0" algn="l">
              <a:lnSpc>
                <a:spcPct val="90000"/>
              </a:lnSpc>
              <a:spcBef>
                <a:spcPts val="750"/>
              </a:spcBef>
              <a:spcAft>
                <a:spcPts val="0"/>
              </a:spcAft>
              <a:buClr>
                <a:schemeClr val="dk1"/>
              </a:buClr>
              <a:buSzPts val="2100"/>
              <a:buNone/>
            </a:pPr>
            <a:r>
              <a:t/>
            </a:r>
            <a:endParaRPr>
              <a:solidFill>
                <a:schemeClr val="dk2"/>
              </a:solidFill>
            </a:endParaRPr>
          </a:p>
          <a:p>
            <a:pPr indent="-171450" lvl="0" marL="171450" rtl="0" algn="l">
              <a:lnSpc>
                <a:spcPct val="90000"/>
              </a:lnSpc>
              <a:spcBef>
                <a:spcPts val="750"/>
              </a:spcBef>
              <a:spcAft>
                <a:spcPts val="0"/>
              </a:spcAft>
              <a:buClr>
                <a:schemeClr val="dk2"/>
              </a:buClr>
              <a:buSzPts val="2100"/>
              <a:buChar char="•"/>
            </a:pPr>
            <a:r>
              <a:rPr b="1" lang="en-US" u="sng">
                <a:solidFill>
                  <a:schemeClr val="dk2"/>
                </a:solidFill>
              </a:rPr>
              <a:t>Cons:</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Difficult to modify</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Difficult to isolate fault</a:t>
            </a:r>
            <a:endParaRPr/>
          </a:p>
          <a:p>
            <a:pPr indent="-171450" lvl="1" marL="514350" rtl="0" algn="l">
              <a:lnSpc>
                <a:spcPct val="90000"/>
              </a:lnSpc>
              <a:spcBef>
                <a:spcPts val="375"/>
              </a:spcBef>
              <a:spcAft>
                <a:spcPts val="0"/>
              </a:spcAft>
              <a:buClr>
                <a:schemeClr val="dk2"/>
              </a:buClr>
              <a:buSzPts val="1800"/>
              <a:buChar char="•"/>
            </a:pPr>
            <a:r>
              <a:rPr lang="en-US">
                <a:solidFill>
                  <a:schemeClr val="dk2"/>
                </a:solidFill>
              </a:rPr>
              <a:t>Break in the bus cable stops all transmission</a:t>
            </a:r>
            <a:endParaRPr/>
          </a:p>
        </p:txBody>
      </p:sp>
      <p:grpSp>
        <p:nvGrpSpPr>
          <p:cNvPr id="784" name="Google Shape;784;p68"/>
          <p:cNvGrpSpPr/>
          <p:nvPr/>
        </p:nvGrpSpPr>
        <p:grpSpPr>
          <a:xfrm>
            <a:off x="533400" y="1981200"/>
            <a:ext cx="3711575" cy="1423988"/>
            <a:chOff x="336" y="1248"/>
            <a:chExt cx="2338" cy="897"/>
          </a:xfrm>
        </p:grpSpPr>
        <p:sp>
          <p:nvSpPr>
            <p:cNvPr id="785" name="Google Shape;785;p68"/>
            <p:cNvSpPr/>
            <p:nvPr/>
          </p:nvSpPr>
          <p:spPr>
            <a:xfrm>
              <a:off x="371" y="2076"/>
              <a:ext cx="2269" cy="47"/>
            </a:xfrm>
            <a:prstGeom prst="rect">
              <a:avLst/>
            </a:prstGeom>
            <a:gradFill>
              <a:gsLst>
                <a:gs pos="0">
                  <a:srgbClr val="406D96"/>
                </a:gs>
                <a:gs pos="50000">
                  <a:schemeClr val="accent1"/>
                </a:gs>
                <a:gs pos="100000">
                  <a:srgbClr val="406D9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6" name="Google Shape;786;p68"/>
            <p:cNvGrpSpPr/>
            <p:nvPr/>
          </p:nvGrpSpPr>
          <p:grpSpPr>
            <a:xfrm>
              <a:off x="762" y="1490"/>
              <a:ext cx="172" cy="655"/>
              <a:chOff x="1344" y="1680"/>
              <a:chExt cx="240" cy="912"/>
            </a:xfrm>
          </p:grpSpPr>
          <p:sp>
            <p:nvSpPr>
              <p:cNvPr id="787" name="Google Shape;787;p68"/>
              <p:cNvSpPr/>
              <p:nvPr/>
            </p:nvSpPr>
            <p:spPr>
              <a:xfrm>
                <a:off x="1440" y="1680"/>
                <a:ext cx="46" cy="865"/>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68"/>
              <p:cNvSpPr/>
              <p:nvPr/>
            </p:nvSpPr>
            <p:spPr>
              <a:xfrm>
                <a:off x="1344" y="2449"/>
                <a:ext cx="240" cy="143"/>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9" name="Google Shape;789;p68"/>
            <p:cNvGrpSpPr/>
            <p:nvPr/>
          </p:nvGrpSpPr>
          <p:grpSpPr>
            <a:xfrm>
              <a:off x="1417" y="1490"/>
              <a:ext cx="173" cy="655"/>
              <a:chOff x="1344" y="1680"/>
              <a:chExt cx="240" cy="912"/>
            </a:xfrm>
          </p:grpSpPr>
          <p:sp>
            <p:nvSpPr>
              <p:cNvPr id="790" name="Google Shape;790;p68"/>
              <p:cNvSpPr/>
              <p:nvPr/>
            </p:nvSpPr>
            <p:spPr>
              <a:xfrm>
                <a:off x="1440" y="1680"/>
                <a:ext cx="50" cy="865"/>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68"/>
              <p:cNvSpPr/>
              <p:nvPr/>
            </p:nvSpPr>
            <p:spPr>
              <a:xfrm>
                <a:off x="1344" y="2449"/>
                <a:ext cx="240" cy="143"/>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2" name="Google Shape;792;p68"/>
            <p:cNvGrpSpPr/>
            <p:nvPr/>
          </p:nvGrpSpPr>
          <p:grpSpPr>
            <a:xfrm>
              <a:off x="2073" y="1490"/>
              <a:ext cx="172" cy="655"/>
              <a:chOff x="1344" y="1680"/>
              <a:chExt cx="240" cy="912"/>
            </a:xfrm>
          </p:grpSpPr>
          <p:sp>
            <p:nvSpPr>
              <p:cNvPr id="793" name="Google Shape;793;p68"/>
              <p:cNvSpPr/>
              <p:nvPr/>
            </p:nvSpPr>
            <p:spPr>
              <a:xfrm>
                <a:off x="1440" y="1680"/>
                <a:ext cx="46" cy="865"/>
              </a:xfrm>
              <a:prstGeom prst="rect">
                <a:avLst/>
              </a:prstGeom>
              <a:gradFill>
                <a:gsLst>
                  <a:gs pos="0">
                    <a:srgbClr val="406D96"/>
                  </a:gs>
                  <a:gs pos="50000">
                    <a:schemeClr val="accent1"/>
                  </a:gs>
                  <a:gs pos="100000">
                    <a:srgbClr val="406D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68"/>
              <p:cNvSpPr/>
              <p:nvPr/>
            </p:nvSpPr>
            <p:spPr>
              <a:xfrm>
                <a:off x="1344" y="2449"/>
                <a:ext cx="240" cy="143"/>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5" name="Google Shape;795;p68"/>
            <p:cNvSpPr/>
            <p:nvPr/>
          </p:nvSpPr>
          <p:spPr>
            <a:xfrm>
              <a:off x="624" y="1248"/>
              <a:ext cx="448"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68"/>
            <p:cNvSpPr/>
            <p:nvPr/>
          </p:nvSpPr>
          <p:spPr>
            <a:xfrm>
              <a:off x="336" y="2042"/>
              <a:ext cx="35" cy="103"/>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68"/>
            <p:cNvSpPr/>
            <p:nvPr/>
          </p:nvSpPr>
          <p:spPr>
            <a:xfrm>
              <a:off x="2640" y="2042"/>
              <a:ext cx="34" cy="103"/>
            </a:xfrm>
            <a:prstGeom prst="rect">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68"/>
            <p:cNvSpPr/>
            <p:nvPr/>
          </p:nvSpPr>
          <p:spPr>
            <a:xfrm>
              <a:off x="1279" y="1248"/>
              <a:ext cx="449"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68"/>
            <p:cNvSpPr/>
            <p:nvPr/>
          </p:nvSpPr>
          <p:spPr>
            <a:xfrm>
              <a:off x="1935" y="1248"/>
              <a:ext cx="448"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00" name="Google Shape;800;p68"/>
          <p:cNvPicPr preferRelativeResize="0"/>
          <p:nvPr/>
        </p:nvPicPr>
        <p:blipFill rotWithShape="1">
          <a:blip r:embed="rId3">
            <a:alphaModFix/>
          </a:blip>
          <a:srcRect b="0" l="0" r="0" t="0"/>
          <a:stretch/>
        </p:blipFill>
        <p:spPr>
          <a:xfrm>
            <a:off x="86714" y="76200"/>
            <a:ext cx="1342857" cy="761905"/>
          </a:xfrm>
          <a:prstGeom prst="rect">
            <a:avLst/>
          </a:prstGeom>
          <a:noFill/>
          <a:ln>
            <a:noFill/>
          </a:ln>
        </p:spPr>
      </p:pic>
      <p:pic>
        <p:nvPicPr>
          <p:cNvPr id="801" name="Google Shape;801;p68"/>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7" name="Google Shape;807;p69"/>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6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Ring Topology</a:t>
            </a:r>
            <a:endParaRPr/>
          </a:p>
        </p:txBody>
      </p:sp>
      <p:sp>
        <p:nvSpPr>
          <p:cNvPr id="809" name="Google Shape;809;p69"/>
          <p:cNvSpPr/>
          <p:nvPr/>
        </p:nvSpPr>
        <p:spPr>
          <a:xfrm>
            <a:off x="46482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69"/>
          <p:cNvSpPr/>
          <p:nvPr/>
        </p:nvSpPr>
        <p:spPr>
          <a:xfrm>
            <a:off x="66294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69"/>
          <p:cNvSpPr/>
          <p:nvPr/>
        </p:nvSpPr>
        <p:spPr>
          <a:xfrm>
            <a:off x="11430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69"/>
          <p:cNvSpPr/>
          <p:nvPr/>
        </p:nvSpPr>
        <p:spPr>
          <a:xfrm>
            <a:off x="3048000" y="4054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69"/>
          <p:cNvSpPr/>
          <p:nvPr/>
        </p:nvSpPr>
        <p:spPr>
          <a:xfrm>
            <a:off x="2971800" y="4114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69"/>
          <p:cNvSpPr/>
          <p:nvPr/>
        </p:nvSpPr>
        <p:spPr>
          <a:xfrm rot="5400000">
            <a:off x="1866900" y="39243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69"/>
          <p:cNvSpPr/>
          <p:nvPr/>
        </p:nvSpPr>
        <p:spPr>
          <a:xfrm>
            <a:off x="1981200" y="28194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69"/>
          <p:cNvSpPr txBox="1"/>
          <p:nvPr/>
        </p:nvSpPr>
        <p:spPr>
          <a:xfrm>
            <a:off x="3352800" y="48006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817" name="Google Shape;817;p69"/>
          <p:cNvSpPr txBox="1"/>
          <p:nvPr/>
        </p:nvSpPr>
        <p:spPr>
          <a:xfrm>
            <a:off x="976313" y="3062288"/>
            <a:ext cx="319087"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818" name="Google Shape;818;p69"/>
          <p:cNvSpPr txBox="1"/>
          <p:nvPr/>
        </p:nvSpPr>
        <p:spPr>
          <a:xfrm>
            <a:off x="4953000" y="18430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819" name="Google Shape;819;p69"/>
          <p:cNvSpPr txBox="1"/>
          <p:nvPr/>
        </p:nvSpPr>
        <p:spPr>
          <a:xfrm>
            <a:off x="6934200" y="26670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pic>
        <p:nvPicPr>
          <p:cNvPr id="820" name="Google Shape;820;p69"/>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8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par>
                          <p:cTn fill="hold">
                            <p:stCondLst>
                              <p:cond delay="2"/>
                            </p:stCondLst>
                            <p:childTnLst>
                              <p:par>
                                <p:cTn fill="hold" nodeType="afterEffect" presetClass="exit" presetID="1" presetSubtype="0">
                                  <p:stCondLst>
                                    <p:cond delay="0"/>
                                  </p:stCondLst>
                                  <p:childTnLst>
                                    <p:set>
                                      <p:cBhvr>
                                        <p:cTn dur="1" fill="hold">
                                          <p:stCondLst>
                                            <p:cond delay="1"/>
                                          </p:stCondLst>
                                        </p:cTn>
                                        <p:tgtEl>
                                          <p:spTgt spid="8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37" name="Google Shape;137;p7"/>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38" name="Google Shape;138;p7"/>
          <p:cNvSpPr txBox="1"/>
          <p:nvPr/>
        </p:nvSpPr>
        <p:spPr>
          <a:xfrm>
            <a:off x="304800" y="1295400"/>
            <a:ext cx="8458200" cy="50292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Communication Network</a:t>
            </a:r>
            <a:r>
              <a:rPr lang="en-US" sz="3200">
                <a:solidFill>
                  <a:schemeClr val="dk1"/>
                </a:solidFill>
                <a:latin typeface="Calibri"/>
                <a:ea typeface="Calibri"/>
                <a:cs typeface="Calibri"/>
                <a:sym typeface="Calibri"/>
              </a:rPr>
              <a:t>?</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 network of </a:t>
            </a:r>
            <a:r>
              <a:rPr b="1" lang="en-US" sz="3200">
                <a:solidFill>
                  <a:schemeClr val="accent1"/>
                </a:solidFill>
                <a:latin typeface="Calibri"/>
                <a:ea typeface="Calibri"/>
                <a:cs typeface="Calibri"/>
                <a:sym typeface="Calibri"/>
              </a:rPr>
              <a:t>links</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and </a:t>
            </a:r>
            <a:r>
              <a:rPr b="1" lang="en-US" sz="3200">
                <a:solidFill>
                  <a:schemeClr val="accent1"/>
                </a:solidFill>
                <a:latin typeface="Calibri"/>
                <a:ea typeface="Calibri"/>
                <a:cs typeface="Calibri"/>
                <a:sym typeface="Calibri"/>
              </a:rPr>
              <a:t>nodes</a:t>
            </a:r>
            <a:r>
              <a:rPr lang="en-US" sz="3200">
                <a:solidFill>
                  <a:schemeClr val="dk1"/>
                </a:solidFill>
                <a:latin typeface="Calibri"/>
                <a:ea typeface="Calibri"/>
                <a:cs typeface="Calibri"/>
                <a:sym typeface="Calibri"/>
              </a:rPr>
              <a:t> arranged  </a:t>
            </a:r>
            <a:r>
              <a:rPr b="1" lang="en-US" sz="3200">
                <a:solidFill>
                  <a:schemeClr val="accent1"/>
                </a:solidFill>
                <a:latin typeface="Calibri"/>
                <a:ea typeface="Calibri"/>
                <a:cs typeface="Calibri"/>
                <a:sym typeface="Calibri"/>
              </a:rPr>
              <a:t>messages</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may be passed from one part of the network to another</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What are </a:t>
            </a:r>
            <a:r>
              <a:rPr b="1" lang="en-US" sz="3200">
                <a:solidFill>
                  <a:schemeClr val="accent1"/>
                </a:solidFill>
                <a:latin typeface="Calibri"/>
                <a:ea typeface="Calibri"/>
                <a:cs typeface="Calibri"/>
                <a:sym typeface="Calibri"/>
              </a:rPr>
              <a:t>nodes </a:t>
            </a:r>
            <a:r>
              <a:rPr b="1" lang="en-US" sz="3200">
                <a:solidFill>
                  <a:schemeClr val="dk1"/>
                </a:solidFill>
                <a:latin typeface="Calibri"/>
                <a:ea typeface="Calibri"/>
                <a:cs typeface="Calibri"/>
                <a:sym typeface="Calibri"/>
              </a:rPr>
              <a:t>and </a:t>
            </a:r>
            <a:r>
              <a:rPr b="1" lang="en-US" sz="3200">
                <a:solidFill>
                  <a:schemeClr val="accent1"/>
                </a:solidFill>
                <a:latin typeface="Calibri"/>
                <a:ea typeface="Calibri"/>
                <a:cs typeface="Calibri"/>
                <a:sym typeface="Calibri"/>
              </a:rPr>
              <a:t>links</a:t>
            </a:r>
            <a:r>
              <a:rPr lang="en-US" sz="3200">
                <a:solidFill>
                  <a:schemeClr val="dk1"/>
                </a:solidFill>
                <a:latin typeface="Calibri"/>
                <a:ea typeface="Calibri"/>
                <a:cs typeface="Calibri"/>
                <a:sym typeface="Calibri"/>
              </a:rPr>
              <a:t>?</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People and roads</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Telephones and switches</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Computers and routers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What is a </a:t>
            </a:r>
            <a:r>
              <a:rPr b="1" lang="en-US" sz="3200">
                <a:solidFill>
                  <a:schemeClr val="accent1"/>
                </a:solidFill>
                <a:latin typeface="Calibri"/>
                <a:ea typeface="Calibri"/>
                <a:cs typeface="Calibri"/>
                <a:sym typeface="Calibri"/>
              </a:rPr>
              <a:t>message</a:t>
            </a:r>
            <a:r>
              <a:rPr b="1" lang="en-US" sz="3200">
                <a:solidFill>
                  <a:schemeClr val="dk1"/>
                </a:solidFill>
                <a:latin typeface="Calibri"/>
                <a:ea typeface="Calibri"/>
                <a:cs typeface="Calibri"/>
                <a:sym typeface="Calibri"/>
              </a:rPr>
              <a:t>?</a:t>
            </a:r>
            <a:endParaRPr/>
          </a:p>
          <a:p>
            <a:pPr indent="-203200" lvl="1" marL="457200" marR="0" rtl="0" algn="l">
              <a:spcBef>
                <a:spcPts val="0"/>
              </a:spcBef>
              <a:spcAft>
                <a:spcPts val="0"/>
              </a:spcAft>
              <a:buClr>
                <a:schemeClr val="accent1"/>
              </a:buClr>
              <a:buSzPts val="3200"/>
              <a:buFont typeface="Noto Sans Symbols"/>
              <a:buChar char="▪"/>
            </a:pPr>
            <a:r>
              <a:rPr b="1" i="0" lang="en-US" sz="3200" u="none" cap="none" strike="noStrike">
                <a:solidFill>
                  <a:schemeClr val="accent1"/>
                </a:solidFill>
                <a:latin typeface="Calibri"/>
                <a:ea typeface="Calibri"/>
                <a:cs typeface="Calibri"/>
                <a:sym typeface="Calibri"/>
              </a:rPr>
              <a:t> Information</a:t>
            </a:r>
            <a:endParaRPr b="0" i="0" sz="3200" u="none" cap="none" strike="noStrike">
              <a:solidFill>
                <a:schemeClr val="dk1"/>
              </a:solidFill>
              <a:latin typeface="Calibri"/>
              <a:ea typeface="Calibri"/>
              <a:cs typeface="Calibri"/>
              <a:sym typeface="Calibri"/>
            </a:endParaRPr>
          </a:p>
          <a:p>
            <a:pPr indent="-215900" lvl="0" marL="342900" marR="0" rtl="0" algn="l">
              <a:lnSpc>
                <a:spcPct val="100000"/>
              </a:lnSpc>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lnSpc>
                <a:spcPct val="100000"/>
              </a:lnSpc>
              <a:spcBef>
                <a:spcPts val="400"/>
              </a:spcBef>
              <a:spcAft>
                <a:spcPts val="0"/>
              </a:spcAft>
              <a:buClr>
                <a:schemeClr val="dk1"/>
              </a:buClr>
              <a:buSzPts val="2000"/>
              <a:buFont typeface="Arial"/>
              <a:buNone/>
            </a:pPr>
            <a:r>
              <a:t/>
            </a:r>
            <a:endParaRPr b="1" i="0" sz="2000" u="none" cap="none" strike="noStrike">
              <a:solidFill>
                <a:srgbClr val="0033CC"/>
              </a:solidFill>
              <a:latin typeface="Times New Roman"/>
              <a:ea typeface="Times New Roman"/>
              <a:cs typeface="Times New Roman"/>
              <a:sym typeface="Times New Roman"/>
            </a:endParaRPr>
          </a:p>
          <a:p>
            <a:pPr indent="-215900" lvl="6" marL="25717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6" name="Google Shape;826;p70"/>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2557" y="760"/>
                </a:lnTo>
                <a:lnTo>
                  <a:pt x="2548" y="918"/>
                </a:lnTo>
                <a:lnTo>
                  <a:pt x="2440" y="918"/>
                </a:lnTo>
                <a:lnTo>
                  <a:pt x="2448" y="760"/>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70"/>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7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Ring Topology</a:t>
            </a:r>
            <a:endParaRPr/>
          </a:p>
        </p:txBody>
      </p:sp>
      <p:sp>
        <p:nvSpPr>
          <p:cNvPr id="829" name="Google Shape;829;p70"/>
          <p:cNvSpPr/>
          <p:nvPr/>
        </p:nvSpPr>
        <p:spPr>
          <a:xfrm>
            <a:off x="46482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70"/>
          <p:cNvSpPr/>
          <p:nvPr/>
        </p:nvSpPr>
        <p:spPr>
          <a:xfrm>
            <a:off x="66294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70"/>
          <p:cNvSpPr/>
          <p:nvPr/>
        </p:nvSpPr>
        <p:spPr>
          <a:xfrm>
            <a:off x="11430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70"/>
          <p:cNvSpPr/>
          <p:nvPr/>
        </p:nvSpPr>
        <p:spPr>
          <a:xfrm>
            <a:off x="3048000" y="4054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70"/>
          <p:cNvSpPr/>
          <p:nvPr/>
        </p:nvSpPr>
        <p:spPr>
          <a:xfrm>
            <a:off x="5334000" y="4038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4" name="Google Shape;834;p70"/>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500"/>
                                        <p:tgtEl>
                                          <p:spTgt spid="8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par>
                                <p:cTn fill="hold" nodeType="withEffect" presetClass="exit" presetID="10" presetSubtype="0">
                                  <p:stCondLst>
                                    <p:cond delay="0"/>
                                  </p:stCondLst>
                                  <p:childTnLst>
                                    <p:animEffect filter="fade" transition="out">
                                      <p:cBhvr>
                                        <p:cTn dur="500"/>
                                        <p:tgtEl>
                                          <p:spTgt spid="827"/>
                                        </p:tgtEl>
                                      </p:cBhvr>
                                    </p:animEffect>
                                    <p:set>
                                      <p:cBhvr>
                                        <p:cTn dur="1" fill="hold">
                                          <p:stCondLst>
                                            <p:cond delay="500"/>
                                          </p:stCondLst>
                                        </p:cTn>
                                        <p:tgtEl>
                                          <p:spTgt spid="8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0" name="Google Shape;840;p71"/>
          <p:cNvSpPr/>
          <p:nvPr/>
        </p:nvSpPr>
        <p:spPr>
          <a:xfrm>
            <a:off x="1143000" y="18288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Ring Topology</a:t>
            </a:r>
            <a:endParaRPr/>
          </a:p>
        </p:txBody>
      </p:sp>
      <p:sp>
        <p:nvSpPr>
          <p:cNvPr id="842" name="Google Shape;842;p71"/>
          <p:cNvSpPr txBox="1"/>
          <p:nvPr>
            <p:ph idx="2" type="body"/>
          </p:nvPr>
        </p:nvSpPr>
        <p:spPr>
          <a:xfrm>
            <a:off x="4648200" y="3200400"/>
            <a:ext cx="4038600" cy="3352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2"/>
              </a:buClr>
              <a:buSzPts val="2400"/>
              <a:buChar char="•"/>
            </a:pPr>
            <a:r>
              <a:rPr b="1" lang="en-US" sz="2400" u="sng">
                <a:solidFill>
                  <a:schemeClr val="dk2"/>
                </a:solidFill>
              </a:rPr>
              <a:t>Pros: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Easy to install</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Easy to identify fault</a:t>
            </a:r>
            <a:endParaRPr/>
          </a:p>
          <a:p>
            <a:pPr indent="-19050" lvl="0" marL="171450" rtl="0" algn="l">
              <a:lnSpc>
                <a:spcPct val="90000"/>
              </a:lnSpc>
              <a:spcBef>
                <a:spcPts val="750"/>
              </a:spcBef>
              <a:spcAft>
                <a:spcPts val="0"/>
              </a:spcAft>
              <a:buClr>
                <a:schemeClr val="dk1"/>
              </a:buClr>
              <a:buSzPts val="2400"/>
              <a:buNone/>
            </a:pPr>
            <a:r>
              <a:t/>
            </a:r>
            <a:endParaRPr sz="2400">
              <a:solidFill>
                <a:schemeClr val="dk2"/>
              </a:solidFill>
            </a:endParaRPr>
          </a:p>
          <a:p>
            <a:pPr indent="-171450" lvl="0" marL="171450" rtl="0" algn="l">
              <a:lnSpc>
                <a:spcPct val="90000"/>
              </a:lnSpc>
              <a:spcBef>
                <a:spcPts val="750"/>
              </a:spcBef>
              <a:spcAft>
                <a:spcPts val="0"/>
              </a:spcAft>
              <a:buClr>
                <a:schemeClr val="dk2"/>
              </a:buClr>
              <a:buSzPts val="2400"/>
              <a:buChar char="•"/>
            </a:pPr>
            <a:r>
              <a:rPr b="1" lang="en-US" sz="2400" u="sng">
                <a:solidFill>
                  <a:schemeClr val="dk2"/>
                </a:solidFill>
              </a:rPr>
              <a:t>Cons:</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Delay in large ring</a:t>
            </a:r>
            <a:endParaRPr/>
          </a:p>
          <a:p>
            <a:pPr indent="-171450" lvl="1" marL="514350" rtl="0" algn="l">
              <a:lnSpc>
                <a:spcPct val="90000"/>
              </a:lnSpc>
              <a:spcBef>
                <a:spcPts val="375"/>
              </a:spcBef>
              <a:spcAft>
                <a:spcPts val="0"/>
              </a:spcAft>
              <a:buClr>
                <a:schemeClr val="dk2"/>
              </a:buClr>
              <a:buSzPts val="2000"/>
              <a:buChar char="•"/>
            </a:pPr>
            <a:r>
              <a:rPr lang="en-US" sz="2000">
                <a:solidFill>
                  <a:schemeClr val="dk2"/>
                </a:solidFill>
              </a:rPr>
              <a:t>Break in the ring stops all transmission</a:t>
            </a:r>
            <a:endParaRPr/>
          </a:p>
        </p:txBody>
      </p:sp>
      <p:sp>
        <p:nvSpPr>
          <p:cNvPr id="843" name="Google Shape;843;p71"/>
          <p:cNvSpPr/>
          <p:nvPr/>
        </p:nvSpPr>
        <p:spPr>
          <a:xfrm>
            <a:off x="3886200" y="12192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71"/>
          <p:cNvSpPr/>
          <p:nvPr/>
        </p:nvSpPr>
        <p:spPr>
          <a:xfrm>
            <a:off x="5867400" y="20574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71"/>
          <p:cNvSpPr/>
          <p:nvPr/>
        </p:nvSpPr>
        <p:spPr>
          <a:xfrm>
            <a:off x="381000" y="20574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71"/>
          <p:cNvSpPr/>
          <p:nvPr/>
        </p:nvSpPr>
        <p:spPr>
          <a:xfrm>
            <a:off x="2286000" y="3140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7" name="Google Shape;847;p71"/>
          <p:cNvPicPr preferRelativeResize="0"/>
          <p:nvPr/>
        </p:nvPicPr>
        <p:blipFill rotWithShape="1">
          <a:blip r:embed="rId3">
            <a:alphaModFix/>
          </a:blip>
          <a:srcRect b="0" l="0" r="0" t="0"/>
          <a:stretch/>
        </p:blipFill>
        <p:spPr>
          <a:xfrm>
            <a:off x="28743" y="0"/>
            <a:ext cx="1342857" cy="761905"/>
          </a:xfrm>
          <a:prstGeom prst="rect">
            <a:avLst/>
          </a:prstGeom>
          <a:noFill/>
          <a:ln>
            <a:noFill/>
          </a:ln>
        </p:spPr>
      </p:pic>
      <p:pic>
        <p:nvPicPr>
          <p:cNvPr id="848" name="Google Shape;848;p71"/>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4" name="Google Shape;854;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Hybrid Topologies</a:t>
            </a:r>
            <a:endParaRPr/>
          </a:p>
        </p:txBody>
      </p:sp>
      <p:graphicFrame>
        <p:nvGraphicFramePr>
          <p:cNvPr id="855" name="Google Shape;855;p72"/>
          <p:cNvGraphicFramePr/>
          <p:nvPr/>
        </p:nvGraphicFramePr>
        <p:xfrm>
          <a:off x="3505200" y="2100263"/>
          <a:ext cx="3200400" cy="1131887"/>
        </p:xfrm>
        <a:graphic>
          <a:graphicData uri="http://schemas.openxmlformats.org/presentationml/2006/ole">
            <mc:AlternateContent>
              <mc:Choice Requires="v">
                <p:oleObj r:id="rId4" imgH="1131887" imgW="3200400" progId="" spid="_x0000_s1">
                  <p:embed/>
                </p:oleObj>
              </mc:Choice>
              <mc:Fallback>
                <p:oleObj r:id="rId5" imgH="1131887" imgW="3200400" progId="">
                  <p:embed/>
                  <p:pic>
                    <p:nvPicPr>
                      <p:cNvPr id="855" name="Google Shape;855;p72"/>
                      <p:cNvPicPr preferRelativeResize="0"/>
                      <p:nvPr/>
                    </p:nvPicPr>
                    <p:blipFill rotWithShape="1">
                      <a:blip r:embed="rId6">
                        <a:alphaModFix/>
                      </a:blip>
                      <a:srcRect b="0" l="0" r="0" t="0"/>
                      <a:stretch/>
                    </p:blipFill>
                    <p:spPr>
                      <a:xfrm>
                        <a:off x="3505200" y="2100263"/>
                        <a:ext cx="3200400" cy="1131887"/>
                      </a:xfrm>
                      <a:prstGeom prst="rect">
                        <a:avLst/>
                      </a:prstGeom>
                      <a:noFill/>
                      <a:ln>
                        <a:noFill/>
                      </a:ln>
                    </p:spPr>
                  </p:pic>
                </p:oleObj>
              </mc:Fallback>
            </mc:AlternateContent>
          </a:graphicData>
        </a:graphic>
      </p:graphicFrame>
      <p:grpSp>
        <p:nvGrpSpPr>
          <p:cNvPr id="856" name="Google Shape;856;p72"/>
          <p:cNvGrpSpPr/>
          <p:nvPr/>
        </p:nvGrpSpPr>
        <p:grpSpPr>
          <a:xfrm>
            <a:off x="1752600" y="2667000"/>
            <a:ext cx="1752600" cy="2514600"/>
            <a:chOff x="1104" y="1968"/>
            <a:chExt cx="1104" cy="1584"/>
          </a:xfrm>
        </p:grpSpPr>
        <p:cxnSp>
          <p:nvCxnSpPr>
            <p:cNvPr id="857" name="Google Shape;857;p72"/>
            <p:cNvCxnSpPr/>
            <p:nvPr/>
          </p:nvCxnSpPr>
          <p:spPr>
            <a:xfrm rot="10800000">
              <a:off x="1104" y="1968"/>
              <a:ext cx="0" cy="1584"/>
            </a:xfrm>
            <a:prstGeom prst="straightConnector1">
              <a:avLst/>
            </a:prstGeom>
            <a:noFill/>
            <a:ln cap="flat" cmpd="sng" w="76200">
              <a:solidFill>
                <a:srgbClr val="FF0000"/>
              </a:solidFill>
              <a:prstDash val="solid"/>
              <a:round/>
              <a:headEnd len="med" w="med" type="none"/>
              <a:tailEnd len="med" w="med" type="none"/>
            </a:ln>
          </p:spPr>
        </p:cxnSp>
        <p:cxnSp>
          <p:nvCxnSpPr>
            <p:cNvPr id="858" name="Google Shape;858;p72"/>
            <p:cNvCxnSpPr/>
            <p:nvPr/>
          </p:nvCxnSpPr>
          <p:spPr>
            <a:xfrm>
              <a:off x="1104" y="1968"/>
              <a:ext cx="1104" cy="0"/>
            </a:xfrm>
            <a:prstGeom prst="straightConnector1">
              <a:avLst/>
            </a:prstGeom>
            <a:noFill/>
            <a:ln cap="flat" cmpd="sng" w="76200">
              <a:solidFill>
                <a:srgbClr val="FF0000"/>
              </a:solidFill>
              <a:prstDash val="solid"/>
              <a:round/>
              <a:headEnd len="med" w="med" type="none"/>
              <a:tailEnd len="med" w="med" type="none"/>
            </a:ln>
          </p:spPr>
        </p:cxnSp>
      </p:grpSp>
      <p:grpSp>
        <p:nvGrpSpPr>
          <p:cNvPr id="859" name="Google Shape;859;p72"/>
          <p:cNvGrpSpPr/>
          <p:nvPr/>
        </p:nvGrpSpPr>
        <p:grpSpPr>
          <a:xfrm>
            <a:off x="6248400" y="2667000"/>
            <a:ext cx="1676400" cy="2286000"/>
            <a:chOff x="3936" y="1968"/>
            <a:chExt cx="1056" cy="1440"/>
          </a:xfrm>
        </p:grpSpPr>
        <p:cxnSp>
          <p:nvCxnSpPr>
            <p:cNvPr id="860" name="Google Shape;860;p72"/>
            <p:cNvCxnSpPr/>
            <p:nvPr/>
          </p:nvCxnSpPr>
          <p:spPr>
            <a:xfrm>
              <a:off x="3936" y="1968"/>
              <a:ext cx="1056" cy="0"/>
            </a:xfrm>
            <a:prstGeom prst="straightConnector1">
              <a:avLst/>
            </a:prstGeom>
            <a:noFill/>
            <a:ln cap="flat" cmpd="sng" w="76200">
              <a:solidFill>
                <a:srgbClr val="FF0000"/>
              </a:solidFill>
              <a:prstDash val="solid"/>
              <a:round/>
              <a:headEnd len="med" w="med" type="none"/>
              <a:tailEnd len="med" w="med" type="none"/>
            </a:ln>
          </p:spPr>
        </p:cxnSp>
        <p:cxnSp>
          <p:nvCxnSpPr>
            <p:cNvPr id="861" name="Google Shape;861;p72"/>
            <p:cNvCxnSpPr/>
            <p:nvPr/>
          </p:nvCxnSpPr>
          <p:spPr>
            <a:xfrm>
              <a:off x="4992" y="1968"/>
              <a:ext cx="0" cy="1440"/>
            </a:xfrm>
            <a:prstGeom prst="straightConnector1">
              <a:avLst/>
            </a:prstGeom>
            <a:noFill/>
            <a:ln cap="flat" cmpd="sng" w="76200">
              <a:solidFill>
                <a:srgbClr val="FF0000"/>
              </a:solidFill>
              <a:prstDash val="solid"/>
              <a:round/>
              <a:headEnd len="med" w="med" type="none"/>
              <a:tailEnd len="med" w="med" type="none"/>
            </a:ln>
          </p:spPr>
        </p:cxnSp>
      </p:grpSp>
      <p:grpSp>
        <p:nvGrpSpPr>
          <p:cNvPr id="862" name="Google Shape;862;p72"/>
          <p:cNvGrpSpPr/>
          <p:nvPr/>
        </p:nvGrpSpPr>
        <p:grpSpPr>
          <a:xfrm>
            <a:off x="762000" y="4724400"/>
            <a:ext cx="2590800" cy="952500"/>
            <a:chOff x="912" y="2112"/>
            <a:chExt cx="4608" cy="1704"/>
          </a:xfrm>
        </p:grpSpPr>
        <p:cxnSp>
          <p:nvCxnSpPr>
            <p:cNvPr id="863" name="Google Shape;863;p72"/>
            <p:cNvCxnSpPr/>
            <p:nvPr/>
          </p:nvCxnSpPr>
          <p:spPr>
            <a:xfrm>
              <a:off x="960" y="2976"/>
              <a:ext cx="4512" cy="0"/>
            </a:xfrm>
            <a:prstGeom prst="straightConnector1">
              <a:avLst/>
            </a:prstGeom>
            <a:noFill/>
            <a:ln cap="flat" cmpd="sng" w="76200">
              <a:solidFill>
                <a:srgbClr val="FF0000"/>
              </a:solidFill>
              <a:prstDash val="solid"/>
              <a:round/>
              <a:headEnd len="med" w="med" type="none"/>
              <a:tailEnd len="med" w="med" type="none"/>
            </a:ln>
          </p:spPr>
        </p:cxnSp>
        <p:grpSp>
          <p:nvGrpSpPr>
            <p:cNvPr id="864" name="Google Shape;864;p72"/>
            <p:cNvGrpSpPr/>
            <p:nvPr/>
          </p:nvGrpSpPr>
          <p:grpSpPr>
            <a:xfrm>
              <a:off x="2544" y="2976"/>
              <a:ext cx="192" cy="144"/>
              <a:chOff x="2544" y="2976"/>
              <a:chExt cx="192" cy="144"/>
            </a:xfrm>
          </p:grpSpPr>
          <p:cxnSp>
            <p:nvCxnSpPr>
              <p:cNvPr id="865" name="Google Shape;865;p72"/>
              <p:cNvCxnSpPr/>
              <p:nvPr/>
            </p:nvCxnSpPr>
            <p:spPr>
              <a:xfrm>
                <a:off x="2640" y="2976"/>
                <a:ext cx="0" cy="144"/>
              </a:xfrm>
              <a:prstGeom prst="straightConnector1">
                <a:avLst/>
              </a:prstGeom>
              <a:noFill/>
              <a:ln cap="flat" cmpd="sng" w="76200">
                <a:solidFill>
                  <a:srgbClr val="FF0000"/>
                </a:solidFill>
                <a:prstDash val="solid"/>
                <a:round/>
                <a:headEnd len="med" w="med" type="none"/>
                <a:tailEnd len="med" w="med" type="none"/>
              </a:ln>
            </p:spPr>
          </p:cxnSp>
          <p:grpSp>
            <p:nvGrpSpPr>
              <p:cNvPr id="866" name="Google Shape;866;p72"/>
              <p:cNvGrpSpPr/>
              <p:nvPr/>
            </p:nvGrpSpPr>
            <p:grpSpPr>
              <a:xfrm>
                <a:off x="2544" y="2976"/>
                <a:ext cx="192" cy="96"/>
                <a:chOff x="1296" y="2256"/>
                <a:chExt cx="192" cy="96"/>
              </a:xfrm>
            </p:grpSpPr>
            <p:cxnSp>
              <p:nvCxnSpPr>
                <p:cNvPr id="867" name="Google Shape;867;p72"/>
                <p:cNvCxnSpPr/>
                <p:nvPr/>
              </p:nvCxnSpPr>
              <p:spPr>
                <a:xfrm>
                  <a:off x="1296" y="2256"/>
                  <a:ext cx="192" cy="0"/>
                </a:xfrm>
                <a:prstGeom prst="straightConnector1">
                  <a:avLst/>
                </a:prstGeom>
                <a:noFill/>
                <a:ln cap="flat" cmpd="sng" w="76200">
                  <a:solidFill>
                    <a:schemeClr val="dk1"/>
                  </a:solidFill>
                  <a:prstDash val="solid"/>
                  <a:round/>
                  <a:headEnd len="med" w="med" type="none"/>
                  <a:tailEnd len="med" w="med" type="none"/>
                </a:ln>
              </p:spPr>
            </p:cxnSp>
            <p:cxnSp>
              <p:nvCxnSpPr>
                <p:cNvPr id="868" name="Google Shape;868;p72"/>
                <p:cNvCxnSpPr/>
                <p:nvPr/>
              </p:nvCxnSpPr>
              <p:spPr>
                <a:xfrm>
                  <a:off x="1392" y="2256"/>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869" name="Google Shape;869;p72"/>
            <p:cNvGrpSpPr/>
            <p:nvPr/>
          </p:nvGrpSpPr>
          <p:grpSpPr>
            <a:xfrm>
              <a:off x="1200" y="2976"/>
              <a:ext cx="192" cy="144"/>
              <a:chOff x="1200" y="2976"/>
              <a:chExt cx="192" cy="144"/>
            </a:xfrm>
          </p:grpSpPr>
          <p:cxnSp>
            <p:nvCxnSpPr>
              <p:cNvPr id="870" name="Google Shape;870;p72"/>
              <p:cNvCxnSpPr/>
              <p:nvPr/>
            </p:nvCxnSpPr>
            <p:spPr>
              <a:xfrm>
                <a:off x="1296" y="2976"/>
                <a:ext cx="0" cy="144"/>
              </a:xfrm>
              <a:prstGeom prst="straightConnector1">
                <a:avLst/>
              </a:prstGeom>
              <a:noFill/>
              <a:ln cap="flat" cmpd="sng" w="76200">
                <a:solidFill>
                  <a:srgbClr val="FF0000"/>
                </a:solidFill>
                <a:prstDash val="solid"/>
                <a:round/>
                <a:headEnd len="med" w="med" type="none"/>
                <a:tailEnd len="med" w="med" type="none"/>
              </a:ln>
            </p:spPr>
          </p:cxnSp>
          <p:grpSp>
            <p:nvGrpSpPr>
              <p:cNvPr id="871" name="Google Shape;871;p72"/>
              <p:cNvGrpSpPr/>
              <p:nvPr/>
            </p:nvGrpSpPr>
            <p:grpSpPr>
              <a:xfrm>
                <a:off x="1200" y="2976"/>
                <a:ext cx="192" cy="96"/>
                <a:chOff x="1296" y="2256"/>
                <a:chExt cx="192" cy="96"/>
              </a:xfrm>
            </p:grpSpPr>
            <p:cxnSp>
              <p:nvCxnSpPr>
                <p:cNvPr id="872" name="Google Shape;872;p72"/>
                <p:cNvCxnSpPr/>
                <p:nvPr/>
              </p:nvCxnSpPr>
              <p:spPr>
                <a:xfrm>
                  <a:off x="1296" y="2256"/>
                  <a:ext cx="192" cy="0"/>
                </a:xfrm>
                <a:prstGeom prst="straightConnector1">
                  <a:avLst/>
                </a:prstGeom>
                <a:noFill/>
                <a:ln cap="flat" cmpd="sng" w="76200">
                  <a:solidFill>
                    <a:schemeClr val="dk1"/>
                  </a:solidFill>
                  <a:prstDash val="solid"/>
                  <a:round/>
                  <a:headEnd len="med" w="med" type="none"/>
                  <a:tailEnd len="med" w="med" type="none"/>
                </a:ln>
              </p:spPr>
            </p:cxnSp>
            <p:cxnSp>
              <p:nvCxnSpPr>
                <p:cNvPr id="873" name="Google Shape;873;p72"/>
                <p:cNvCxnSpPr/>
                <p:nvPr/>
              </p:nvCxnSpPr>
              <p:spPr>
                <a:xfrm>
                  <a:off x="1392" y="2256"/>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874" name="Google Shape;874;p72"/>
            <p:cNvGrpSpPr/>
            <p:nvPr/>
          </p:nvGrpSpPr>
          <p:grpSpPr>
            <a:xfrm>
              <a:off x="5040" y="2736"/>
              <a:ext cx="192" cy="240"/>
              <a:chOff x="5040" y="2736"/>
              <a:chExt cx="192" cy="240"/>
            </a:xfrm>
          </p:grpSpPr>
          <p:cxnSp>
            <p:nvCxnSpPr>
              <p:cNvPr id="875" name="Google Shape;875;p72"/>
              <p:cNvCxnSpPr/>
              <p:nvPr/>
            </p:nvCxnSpPr>
            <p:spPr>
              <a:xfrm>
                <a:off x="5136" y="2736"/>
                <a:ext cx="0" cy="240"/>
              </a:xfrm>
              <a:prstGeom prst="straightConnector1">
                <a:avLst/>
              </a:prstGeom>
              <a:noFill/>
              <a:ln cap="flat" cmpd="sng" w="76200">
                <a:solidFill>
                  <a:srgbClr val="FF0000"/>
                </a:solidFill>
                <a:prstDash val="solid"/>
                <a:round/>
                <a:headEnd len="med" w="med" type="none"/>
                <a:tailEnd len="med" w="med" type="none"/>
              </a:ln>
            </p:spPr>
          </p:cxnSp>
          <p:grpSp>
            <p:nvGrpSpPr>
              <p:cNvPr id="876" name="Google Shape;876;p72"/>
              <p:cNvGrpSpPr/>
              <p:nvPr/>
            </p:nvGrpSpPr>
            <p:grpSpPr>
              <a:xfrm>
                <a:off x="5040" y="2880"/>
                <a:ext cx="192" cy="96"/>
                <a:chOff x="1728" y="2304"/>
                <a:chExt cx="192" cy="96"/>
              </a:xfrm>
            </p:grpSpPr>
            <p:cxnSp>
              <p:nvCxnSpPr>
                <p:cNvPr id="877" name="Google Shape;877;p72"/>
                <p:cNvCxnSpPr/>
                <p:nvPr/>
              </p:nvCxnSpPr>
              <p:spPr>
                <a:xfrm>
                  <a:off x="1728" y="2400"/>
                  <a:ext cx="192" cy="0"/>
                </a:xfrm>
                <a:prstGeom prst="straightConnector1">
                  <a:avLst/>
                </a:prstGeom>
                <a:noFill/>
                <a:ln cap="flat" cmpd="sng" w="76200">
                  <a:solidFill>
                    <a:schemeClr val="dk1"/>
                  </a:solidFill>
                  <a:prstDash val="solid"/>
                  <a:round/>
                  <a:headEnd len="med" w="med" type="none"/>
                  <a:tailEnd len="med" w="med" type="none"/>
                </a:ln>
              </p:spPr>
            </p:cxnSp>
            <p:cxnSp>
              <p:nvCxnSpPr>
                <p:cNvPr id="878" name="Google Shape;878;p72"/>
                <p:cNvCxnSpPr/>
                <p:nvPr/>
              </p:nvCxnSpPr>
              <p:spPr>
                <a:xfrm rot="10800000">
                  <a:off x="1824" y="2304"/>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879" name="Google Shape;879;p72"/>
            <p:cNvGrpSpPr/>
            <p:nvPr/>
          </p:nvGrpSpPr>
          <p:grpSpPr>
            <a:xfrm>
              <a:off x="3840" y="2784"/>
              <a:ext cx="192" cy="192"/>
              <a:chOff x="3840" y="2784"/>
              <a:chExt cx="192" cy="192"/>
            </a:xfrm>
          </p:grpSpPr>
          <p:cxnSp>
            <p:nvCxnSpPr>
              <p:cNvPr id="880" name="Google Shape;880;p72"/>
              <p:cNvCxnSpPr/>
              <p:nvPr/>
            </p:nvCxnSpPr>
            <p:spPr>
              <a:xfrm>
                <a:off x="3936" y="2784"/>
                <a:ext cx="0" cy="192"/>
              </a:xfrm>
              <a:prstGeom prst="straightConnector1">
                <a:avLst/>
              </a:prstGeom>
              <a:noFill/>
              <a:ln cap="flat" cmpd="sng" w="76200">
                <a:solidFill>
                  <a:srgbClr val="FF0000"/>
                </a:solidFill>
                <a:prstDash val="solid"/>
                <a:round/>
                <a:headEnd len="med" w="med" type="none"/>
                <a:tailEnd len="med" w="med" type="none"/>
              </a:ln>
            </p:spPr>
          </p:cxnSp>
          <p:grpSp>
            <p:nvGrpSpPr>
              <p:cNvPr id="881" name="Google Shape;881;p72"/>
              <p:cNvGrpSpPr/>
              <p:nvPr/>
            </p:nvGrpSpPr>
            <p:grpSpPr>
              <a:xfrm>
                <a:off x="3840" y="2880"/>
                <a:ext cx="192" cy="96"/>
                <a:chOff x="1728" y="2304"/>
                <a:chExt cx="192" cy="96"/>
              </a:xfrm>
            </p:grpSpPr>
            <p:cxnSp>
              <p:nvCxnSpPr>
                <p:cNvPr id="882" name="Google Shape;882;p72"/>
                <p:cNvCxnSpPr/>
                <p:nvPr/>
              </p:nvCxnSpPr>
              <p:spPr>
                <a:xfrm>
                  <a:off x="1728" y="2400"/>
                  <a:ext cx="192" cy="0"/>
                </a:xfrm>
                <a:prstGeom prst="straightConnector1">
                  <a:avLst/>
                </a:prstGeom>
                <a:noFill/>
                <a:ln cap="flat" cmpd="sng" w="76200">
                  <a:solidFill>
                    <a:schemeClr val="dk1"/>
                  </a:solidFill>
                  <a:prstDash val="solid"/>
                  <a:round/>
                  <a:headEnd len="med" w="med" type="none"/>
                  <a:tailEnd len="med" w="med" type="none"/>
                </a:ln>
              </p:spPr>
            </p:cxnSp>
            <p:cxnSp>
              <p:nvCxnSpPr>
                <p:cNvPr id="883" name="Google Shape;883;p72"/>
                <p:cNvCxnSpPr/>
                <p:nvPr/>
              </p:nvCxnSpPr>
              <p:spPr>
                <a:xfrm rot="10800000">
                  <a:off x="1824" y="2304"/>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884" name="Google Shape;884;p72"/>
            <p:cNvGrpSpPr/>
            <p:nvPr/>
          </p:nvGrpSpPr>
          <p:grpSpPr>
            <a:xfrm>
              <a:off x="912" y="2880"/>
              <a:ext cx="4608" cy="192"/>
              <a:chOff x="912" y="2880"/>
              <a:chExt cx="4608" cy="192"/>
            </a:xfrm>
          </p:grpSpPr>
          <p:grpSp>
            <p:nvGrpSpPr>
              <p:cNvPr id="885" name="Google Shape;885;p72"/>
              <p:cNvGrpSpPr/>
              <p:nvPr/>
            </p:nvGrpSpPr>
            <p:grpSpPr>
              <a:xfrm>
                <a:off x="912" y="2880"/>
                <a:ext cx="96" cy="192"/>
                <a:chOff x="1584" y="2256"/>
                <a:chExt cx="96" cy="192"/>
              </a:xfrm>
            </p:grpSpPr>
            <p:cxnSp>
              <p:nvCxnSpPr>
                <p:cNvPr id="886" name="Google Shape;886;p72"/>
                <p:cNvCxnSpPr/>
                <p:nvPr/>
              </p:nvCxnSpPr>
              <p:spPr>
                <a:xfrm>
                  <a:off x="1584" y="2256"/>
                  <a:ext cx="0" cy="192"/>
                </a:xfrm>
                <a:prstGeom prst="straightConnector1">
                  <a:avLst/>
                </a:prstGeom>
                <a:noFill/>
                <a:ln cap="flat" cmpd="sng" w="76200">
                  <a:solidFill>
                    <a:schemeClr val="dk1"/>
                  </a:solidFill>
                  <a:prstDash val="solid"/>
                  <a:round/>
                  <a:headEnd len="med" w="med" type="none"/>
                  <a:tailEnd len="med" w="med" type="none"/>
                </a:ln>
              </p:spPr>
            </p:cxnSp>
            <p:cxnSp>
              <p:nvCxnSpPr>
                <p:cNvPr id="887" name="Google Shape;887;p72"/>
                <p:cNvCxnSpPr/>
                <p:nvPr/>
              </p:nvCxnSpPr>
              <p:spPr>
                <a:xfrm>
                  <a:off x="1584" y="2352"/>
                  <a:ext cx="96" cy="0"/>
                </a:xfrm>
                <a:prstGeom prst="straightConnector1">
                  <a:avLst/>
                </a:prstGeom>
                <a:noFill/>
                <a:ln cap="flat" cmpd="sng" w="76200">
                  <a:solidFill>
                    <a:schemeClr val="dk1"/>
                  </a:solidFill>
                  <a:prstDash val="solid"/>
                  <a:round/>
                  <a:headEnd len="med" w="med" type="none"/>
                  <a:tailEnd len="med" w="med" type="none"/>
                </a:ln>
              </p:spPr>
            </p:cxnSp>
          </p:grpSp>
          <p:grpSp>
            <p:nvGrpSpPr>
              <p:cNvPr id="888" name="Google Shape;888;p72"/>
              <p:cNvGrpSpPr/>
              <p:nvPr/>
            </p:nvGrpSpPr>
            <p:grpSpPr>
              <a:xfrm>
                <a:off x="5424" y="2880"/>
                <a:ext cx="96" cy="192"/>
                <a:chOff x="1824" y="2112"/>
                <a:chExt cx="96" cy="192"/>
              </a:xfrm>
            </p:grpSpPr>
            <p:cxnSp>
              <p:nvCxnSpPr>
                <p:cNvPr id="889" name="Google Shape;889;p72"/>
                <p:cNvCxnSpPr/>
                <p:nvPr/>
              </p:nvCxnSpPr>
              <p:spPr>
                <a:xfrm>
                  <a:off x="1920" y="2112"/>
                  <a:ext cx="0" cy="192"/>
                </a:xfrm>
                <a:prstGeom prst="straightConnector1">
                  <a:avLst/>
                </a:prstGeom>
                <a:noFill/>
                <a:ln cap="flat" cmpd="sng" w="76200">
                  <a:solidFill>
                    <a:schemeClr val="dk1"/>
                  </a:solidFill>
                  <a:prstDash val="solid"/>
                  <a:round/>
                  <a:headEnd len="med" w="med" type="none"/>
                  <a:tailEnd len="med" w="med" type="none"/>
                </a:ln>
              </p:spPr>
            </p:cxnSp>
            <p:cxnSp>
              <p:nvCxnSpPr>
                <p:cNvPr id="890" name="Google Shape;890;p72"/>
                <p:cNvCxnSpPr/>
                <p:nvPr/>
              </p:nvCxnSpPr>
              <p:spPr>
                <a:xfrm rot="10800000">
                  <a:off x="1824" y="2208"/>
                  <a:ext cx="96" cy="0"/>
                </a:xfrm>
                <a:prstGeom prst="straightConnector1">
                  <a:avLst/>
                </a:prstGeom>
                <a:noFill/>
                <a:ln cap="flat" cmpd="sng" w="76200">
                  <a:solidFill>
                    <a:schemeClr val="dk1"/>
                  </a:solidFill>
                  <a:prstDash val="solid"/>
                  <a:round/>
                  <a:headEnd len="med" w="med" type="none"/>
                  <a:tailEnd len="med" w="med" type="none"/>
                </a:ln>
              </p:spPr>
            </p:cxnSp>
          </p:grpSp>
        </p:grpSp>
        <p:grpSp>
          <p:nvGrpSpPr>
            <p:cNvPr id="891" name="Google Shape;891;p72"/>
            <p:cNvGrpSpPr/>
            <p:nvPr/>
          </p:nvGrpSpPr>
          <p:grpSpPr>
            <a:xfrm>
              <a:off x="960" y="2112"/>
              <a:ext cx="4512" cy="1704"/>
              <a:chOff x="960" y="2112"/>
              <a:chExt cx="4512" cy="1704"/>
            </a:xfrm>
          </p:grpSpPr>
          <p:grpSp>
            <p:nvGrpSpPr>
              <p:cNvPr id="892" name="Google Shape;892;p72"/>
              <p:cNvGrpSpPr/>
              <p:nvPr/>
            </p:nvGrpSpPr>
            <p:grpSpPr>
              <a:xfrm>
                <a:off x="960" y="3120"/>
                <a:ext cx="698" cy="696"/>
                <a:chOff x="3840" y="0"/>
                <a:chExt cx="698" cy="696"/>
              </a:xfrm>
            </p:grpSpPr>
            <p:grpSp>
              <p:nvGrpSpPr>
                <p:cNvPr id="893" name="Google Shape;893;p72"/>
                <p:cNvGrpSpPr/>
                <p:nvPr/>
              </p:nvGrpSpPr>
              <p:grpSpPr>
                <a:xfrm>
                  <a:off x="3840" y="503"/>
                  <a:ext cx="698" cy="193"/>
                  <a:chOff x="4745" y="3239"/>
                  <a:chExt cx="698" cy="193"/>
                </a:xfrm>
              </p:grpSpPr>
              <p:sp>
                <p:nvSpPr>
                  <p:cNvPr id="894" name="Google Shape;894;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9" name="Google Shape;899;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2" name="Google Shape;902;p72"/>
                <p:cNvGrpSpPr/>
                <p:nvPr/>
              </p:nvGrpSpPr>
              <p:grpSpPr>
                <a:xfrm>
                  <a:off x="3895" y="0"/>
                  <a:ext cx="611" cy="428"/>
                  <a:chOff x="3744" y="2592"/>
                  <a:chExt cx="611" cy="428"/>
                </a:xfrm>
              </p:grpSpPr>
              <p:sp>
                <p:nvSpPr>
                  <p:cNvPr id="903" name="Google Shape;903;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07" name="Google Shape;907;p72"/>
              <p:cNvGrpSpPr/>
              <p:nvPr/>
            </p:nvGrpSpPr>
            <p:grpSpPr>
              <a:xfrm>
                <a:off x="2326" y="3120"/>
                <a:ext cx="698" cy="696"/>
                <a:chOff x="3840" y="0"/>
                <a:chExt cx="698" cy="696"/>
              </a:xfrm>
            </p:grpSpPr>
            <p:grpSp>
              <p:nvGrpSpPr>
                <p:cNvPr id="908" name="Google Shape;908;p72"/>
                <p:cNvGrpSpPr/>
                <p:nvPr/>
              </p:nvGrpSpPr>
              <p:grpSpPr>
                <a:xfrm>
                  <a:off x="3840" y="503"/>
                  <a:ext cx="698" cy="193"/>
                  <a:chOff x="4745" y="3239"/>
                  <a:chExt cx="698" cy="193"/>
                </a:xfrm>
              </p:grpSpPr>
              <p:sp>
                <p:nvSpPr>
                  <p:cNvPr id="909" name="Google Shape;909;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4" name="Google Shape;914;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7" name="Google Shape;917;p72"/>
                <p:cNvGrpSpPr/>
                <p:nvPr/>
              </p:nvGrpSpPr>
              <p:grpSpPr>
                <a:xfrm>
                  <a:off x="3895" y="0"/>
                  <a:ext cx="611" cy="428"/>
                  <a:chOff x="3744" y="2592"/>
                  <a:chExt cx="611" cy="428"/>
                </a:xfrm>
              </p:grpSpPr>
              <p:sp>
                <p:nvSpPr>
                  <p:cNvPr id="918" name="Google Shape;918;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22" name="Google Shape;922;p72"/>
              <p:cNvGrpSpPr/>
              <p:nvPr/>
            </p:nvGrpSpPr>
            <p:grpSpPr>
              <a:xfrm>
                <a:off x="3574" y="2112"/>
                <a:ext cx="698" cy="696"/>
                <a:chOff x="3840" y="0"/>
                <a:chExt cx="698" cy="696"/>
              </a:xfrm>
            </p:grpSpPr>
            <p:grpSp>
              <p:nvGrpSpPr>
                <p:cNvPr id="923" name="Google Shape;923;p72"/>
                <p:cNvGrpSpPr/>
                <p:nvPr/>
              </p:nvGrpSpPr>
              <p:grpSpPr>
                <a:xfrm>
                  <a:off x="3840" y="503"/>
                  <a:ext cx="698" cy="193"/>
                  <a:chOff x="4745" y="3239"/>
                  <a:chExt cx="698" cy="193"/>
                </a:xfrm>
              </p:grpSpPr>
              <p:sp>
                <p:nvSpPr>
                  <p:cNvPr id="924" name="Google Shape;924;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9" name="Google Shape;929;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32" name="Google Shape;932;p72"/>
                <p:cNvGrpSpPr/>
                <p:nvPr/>
              </p:nvGrpSpPr>
              <p:grpSpPr>
                <a:xfrm>
                  <a:off x="3895" y="0"/>
                  <a:ext cx="611" cy="428"/>
                  <a:chOff x="3744" y="2592"/>
                  <a:chExt cx="611" cy="428"/>
                </a:xfrm>
              </p:grpSpPr>
              <p:sp>
                <p:nvSpPr>
                  <p:cNvPr id="933" name="Google Shape;933;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37" name="Google Shape;937;p72"/>
              <p:cNvGrpSpPr/>
              <p:nvPr/>
            </p:nvGrpSpPr>
            <p:grpSpPr>
              <a:xfrm>
                <a:off x="4774" y="2112"/>
                <a:ext cx="698" cy="696"/>
                <a:chOff x="3840" y="0"/>
                <a:chExt cx="698" cy="696"/>
              </a:xfrm>
            </p:grpSpPr>
            <p:grpSp>
              <p:nvGrpSpPr>
                <p:cNvPr id="938" name="Google Shape;938;p72"/>
                <p:cNvGrpSpPr/>
                <p:nvPr/>
              </p:nvGrpSpPr>
              <p:grpSpPr>
                <a:xfrm>
                  <a:off x="3840" y="503"/>
                  <a:ext cx="698" cy="193"/>
                  <a:chOff x="4745" y="3239"/>
                  <a:chExt cx="698" cy="193"/>
                </a:xfrm>
              </p:grpSpPr>
              <p:sp>
                <p:nvSpPr>
                  <p:cNvPr id="939" name="Google Shape;939;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4" name="Google Shape;944;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47" name="Google Shape;947;p72"/>
                <p:cNvGrpSpPr/>
                <p:nvPr/>
              </p:nvGrpSpPr>
              <p:grpSpPr>
                <a:xfrm>
                  <a:off x="3895" y="0"/>
                  <a:ext cx="611" cy="428"/>
                  <a:chOff x="3744" y="2592"/>
                  <a:chExt cx="611" cy="428"/>
                </a:xfrm>
              </p:grpSpPr>
              <p:sp>
                <p:nvSpPr>
                  <p:cNvPr id="948" name="Google Shape;948;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grpSp>
        <p:nvGrpSpPr>
          <p:cNvPr id="952" name="Google Shape;952;p72"/>
          <p:cNvGrpSpPr/>
          <p:nvPr/>
        </p:nvGrpSpPr>
        <p:grpSpPr>
          <a:xfrm>
            <a:off x="3810000" y="4572000"/>
            <a:ext cx="2743200" cy="1219200"/>
            <a:chOff x="2400" y="2880"/>
            <a:chExt cx="1728" cy="768"/>
          </a:xfrm>
        </p:grpSpPr>
        <p:grpSp>
          <p:nvGrpSpPr>
            <p:cNvPr id="953" name="Google Shape;953;p72"/>
            <p:cNvGrpSpPr/>
            <p:nvPr/>
          </p:nvGrpSpPr>
          <p:grpSpPr>
            <a:xfrm>
              <a:off x="2676" y="3206"/>
              <a:ext cx="454" cy="250"/>
              <a:chOff x="1584" y="2880"/>
              <a:chExt cx="1104" cy="624"/>
            </a:xfrm>
          </p:grpSpPr>
          <p:cxnSp>
            <p:nvCxnSpPr>
              <p:cNvPr id="954" name="Google Shape;954;p72"/>
              <p:cNvCxnSpPr/>
              <p:nvPr/>
            </p:nvCxnSpPr>
            <p:spPr>
              <a:xfrm>
                <a:off x="1584" y="2880"/>
                <a:ext cx="288" cy="0"/>
              </a:xfrm>
              <a:prstGeom prst="straightConnector1">
                <a:avLst/>
              </a:prstGeom>
              <a:noFill/>
              <a:ln cap="flat" cmpd="sng" w="76200">
                <a:solidFill>
                  <a:srgbClr val="FF0000"/>
                </a:solidFill>
                <a:prstDash val="solid"/>
                <a:round/>
                <a:headEnd len="med" w="med" type="none"/>
                <a:tailEnd len="med" w="med" type="none"/>
              </a:ln>
            </p:spPr>
          </p:cxnSp>
          <p:cxnSp>
            <p:nvCxnSpPr>
              <p:cNvPr id="955" name="Google Shape;955;p72"/>
              <p:cNvCxnSpPr/>
              <p:nvPr/>
            </p:nvCxnSpPr>
            <p:spPr>
              <a:xfrm>
                <a:off x="1872" y="2880"/>
                <a:ext cx="0" cy="624"/>
              </a:xfrm>
              <a:prstGeom prst="straightConnector1">
                <a:avLst/>
              </a:prstGeom>
              <a:noFill/>
              <a:ln cap="flat" cmpd="sng" w="76200">
                <a:solidFill>
                  <a:srgbClr val="FF0000"/>
                </a:solidFill>
                <a:prstDash val="solid"/>
                <a:round/>
                <a:headEnd len="med" w="med" type="none"/>
                <a:tailEnd len="med" w="med" type="none"/>
              </a:ln>
            </p:spPr>
          </p:cxnSp>
          <p:cxnSp>
            <p:nvCxnSpPr>
              <p:cNvPr id="956" name="Google Shape;956;p72"/>
              <p:cNvCxnSpPr/>
              <p:nvPr/>
            </p:nvCxnSpPr>
            <p:spPr>
              <a:xfrm>
                <a:off x="1872" y="3504"/>
                <a:ext cx="816" cy="0"/>
              </a:xfrm>
              <a:prstGeom prst="straightConnector1">
                <a:avLst/>
              </a:prstGeom>
              <a:noFill/>
              <a:ln cap="flat" cmpd="sng" w="76200">
                <a:solidFill>
                  <a:srgbClr val="FF0000"/>
                </a:solidFill>
                <a:prstDash val="solid"/>
                <a:round/>
                <a:headEnd len="med" w="med" type="none"/>
                <a:tailEnd len="med" w="med" type="none"/>
              </a:ln>
            </p:spPr>
          </p:cxnSp>
        </p:grpSp>
        <p:grpSp>
          <p:nvGrpSpPr>
            <p:cNvPr id="957" name="Google Shape;957;p72"/>
            <p:cNvGrpSpPr/>
            <p:nvPr/>
          </p:nvGrpSpPr>
          <p:grpSpPr>
            <a:xfrm>
              <a:off x="2657" y="2880"/>
              <a:ext cx="493" cy="230"/>
              <a:chOff x="1536" y="2064"/>
              <a:chExt cx="1200" cy="576"/>
            </a:xfrm>
          </p:grpSpPr>
          <p:cxnSp>
            <p:nvCxnSpPr>
              <p:cNvPr id="958" name="Google Shape;958;p72"/>
              <p:cNvCxnSpPr/>
              <p:nvPr/>
            </p:nvCxnSpPr>
            <p:spPr>
              <a:xfrm>
                <a:off x="1536" y="2640"/>
                <a:ext cx="336" cy="0"/>
              </a:xfrm>
              <a:prstGeom prst="straightConnector1">
                <a:avLst/>
              </a:prstGeom>
              <a:noFill/>
              <a:ln cap="flat" cmpd="sng" w="76200">
                <a:solidFill>
                  <a:srgbClr val="FF0000"/>
                </a:solidFill>
                <a:prstDash val="solid"/>
                <a:round/>
                <a:headEnd len="med" w="med" type="none"/>
                <a:tailEnd len="med" w="med" type="none"/>
              </a:ln>
            </p:spPr>
          </p:cxnSp>
          <p:cxnSp>
            <p:nvCxnSpPr>
              <p:cNvPr id="959" name="Google Shape;959;p72"/>
              <p:cNvCxnSpPr/>
              <p:nvPr/>
            </p:nvCxnSpPr>
            <p:spPr>
              <a:xfrm rot="10800000">
                <a:off x="1872" y="2064"/>
                <a:ext cx="0" cy="576"/>
              </a:xfrm>
              <a:prstGeom prst="straightConnector1">
                <a:avLst/>
              </a:prstGeom>
              <a:noFill/>
              <a:ln cap="flat" cmpd="sng" w="76200">
                <a:solidFill>
                  <a:srgbClr val="FF0000"/>
                </a:solidFill>
                <a:prstDash val="solid"/>
                <a:round/>
                <a:headEnd len="med" w="med" type="none"/>
                <a:tailEnd len="med" w="med" type="none"/>
              </a:ln>
            </p:spPr>
          </p:cxnSp>
          <p:cxnSp>
            <p:nvCxnSpPr>
              <p:cNvPr id="960" name="Google Shape;960;p72"/>
              <p:cNvCxnSpPr/>
              <p:nvPr/>
            </p:nvCxnSpPr>
            <p:spPr>
              <a:xfrm>
                <a:off x="1872" y="2064"/>
                <a:ext cx="864" cy="0"/>
              </a:xfrm>
              <a:prstGeom prst="straightConnector1">
                <a:avLst/>
              </a:prstGeom>
              <a:noFill/>
              <a:ln cap="flat" cmpd="sng" w="76200">
                <a:solidFill>
                  <a:srgbClr val="FF0000"/>
                </a:solidFill>
                <a:prstDash val="solid"/>
                <a:round/>
                <a:headEnd len="med" w="med" type="none"/>
                <a:tailEnd len="med" w="med" type="none"/>
              </a:ln>
            </p:spPr>
          </p:cxnSp>
        </p:grpSp>
        <p:grpSp>
          <p:nvGrpSpPr>
            <p:cNvPr id="961" name="Google Shape;961;p72"/>
            <p:cNvGrpSpPr/>
            <p:nvPr/>
          </p:nvGrpSpPr>
          <p:grpSpPr>
            <a:xfrm>
              <a:off x="3367" y="2880"/>
              <a:ext cx="494" cy="576"/>
              <a:chOff x="3264" y="2064"/>
              <a:chExt cx="1200" cy="1440"/>
            </a:xfrm>
          </p:grpSpPr>
          <p:grpSp>
            <p:nvGrpSpPr>
              <p:cNvPr id="962" name="Google Shape;962;p72"/>
              <p:cNvGrpSpPr/>
              <p:nvPr/>
            </p:nvGrpSpPr>
            <p:grpSpPr>
              <a:xfrm>
                <a:off x="3312" y="2064"/>
                <a:ext cx="1152" cy="576"/>
                <a:chOff x="3312" y="2064"/>
                <a:chExt cx="1152" cy="576"/>
              </a:xfrm>
            </p:grpSpPr>
            <p:cxnSp>
              <p:nvCxnSpPr>
                <p:cNvPr id="963" name="Google Shape;963;p72"/>
                <p:cNvCxnSpPr/>
                <p:nvPr/>
              </p:nvCxnSpPr>
              <p:spPr>
                <a:xfrm>
                  <a:off x="3312" y="2064"/>
                  <a:ext cx="864" cy="0"/>
                </a:xfrm>
                <a:prstGeom prst="straightConnector1">
                  <a:avLst/>
                </a:prstGeom>
                <a:noFill/>
                <a:ln cap="flat" cmpd="sng" w="76200">
                  <a:solidFill>
                    <a:srgbClr val="FF0000"/>
                  </a:solidFill>
                  <a:prstDash val="solid"/>
                  <a:round/>
                  <a:headEnd len="med" w="med" type="none"/>
                  <a:tailEnd len="med" w="med" type="none"/>
                </a:ln>
              </p:spPr>
            </p:cxnSp>
            <p:cxnSp>
              <p:nvCxnSpPr>
                <p:cNvPr id="964" name="Google Shape;964;p72"/>
                <p:cNvCxnSpPr/>
                <p:nvPr/>
              </p:nvCxnSpPr>
              <p:spPr>
                <a:xfrm>
                  <a:off x="4176" y="2064"/>
                  <a:ext cx="0" cy="576"/>
                </a:xfrm>
                <a:prstGeom prst="straightConnector1">
                  <a:avLst/>
                </a:prstGeom>
                <a:noFill/>
                <a:ln cap="flat" cmpd="sng" w="76200">
                  <a:solidFill>
                    <a:srgbClr val="FF0000"/>
                  </a:solidFill>
                  <a:prstDash val="solid"/>
                  <a:round/>
                  <a:headEnd len="med" w="med" type="none"/>
                  <a:tailEnd len="med" w="med" type="none"/>
                </a:ln>
              </p:spPr>
            </p:cxnSp>
            <p:cxnSp>
              <p:nvCxnSpPr>
                <p:cNvPr id="965" name="Google Shape;965;p72"/>
                <p:cNvCxnSpPr/>
                <p:nvPr/>
              </p:nvCxnSpPr>
              <p:spPr>
                <a:xfrm>
                  <a:off x="4176" y="2640"/>
                  <a:ext cx="288" cy="0"/>
                </a:xfrm>
                <a:prstGeom prst="straightConnector1">
                  <a:avLst/>
                </a:prstGeom>
                <a:noFill/>
                <a:ln cap="flat" cmpd="sng" w="76200">
                  <a:solidFill>
                    <a:srgbClr val="FF0000"/>
                  </a:solidFill>
                  <a:prstDash val="solid"/>
                  <a:round/>
                  <a:headEnd len="med" w="med" type="none"/>
                  <a:tailEnd len="med" w="med" type="none"/>
                </a:ln>
              </p:spPr>
            </p:cxnSp>
          </p:grpSp>
          <p:grpSp>
            <p:nvGrpSpPr>
              <p:cNvPr id="966" name="Google Shape;966;p72"/>
              <p:cNvGrpSpPr/>
              <p:nvPr/>
            </p:nvGrpSpPr>
            <p:grpSpPr>
              <a:xfrm>
                <a:off x="3264" y="2928"/>
                <a:ext cx="1152" cy="576"/>
                <a:chOff x="3264" y="2928"/>
                <a:chExt cx="1152" cy="576"/>
              </a:xfrm>
            </p:grpSpPr>
            <p:cxnSp>
              <p:nvCxnSpPr>
                <p:cNvPr id="967" name="Google Shape;967;p72"/>
                <p:cNvCxnSpPr/>
                <p:nvPr/>
              </p:nvCxnSpPr>
              <p:spPr>
                <a:xfrm>
                  <a:off x="3264" y="3504"/>
                  <a:ext cx="912" cy="0"/>
                </a:xfrm>
                <a:prstGeom prst="straightConnector1">
                  <a:avLst/>
                </a:prstGeom>
                <a:noFill/>
                <a:ln cap="flat" cmpd="sng" w="76200">
                  <a:solidFill>
                    <a:srgbClr val="FF0000"/>
                  </a:solidFill>
                  <a:prstDash val="solid"/>
                  <a:round/>
                  <a:headEnd len="med" w="med" type="none"/>
                  <a:tailEnd len="med" w="med" type="none"/>
                </a:ln>
              </p:spPr>
            </p:cxnSp>
            <p:cxnSp>
              <p:nvCxnSpPr>
                <p:cNvPr id="968" name="Google Shape;968;p72"/>
                <p:cNvCxnSpPr/>
                <p:nvPr/>
              </p:nvCxnSpPr>
              <p:spPr>
                <a:xfrm rot="10800000">
                  <a:off x="4176" y="2928"/>
                  <a:ext cx="0" cy="576"/>
                </a:xfrm>
                <a:prstGeom prst="straightConnector1">
                  <a:avLst/>
                </a:prstGeom>
                <a:noFill/>
                <a:ln cap="flat" cmpd="sng" w="76200">
                  <a:solidFill>
                    <a:srgbClr val="FF0000"/>
                  </a:solidFill>
                  <a:prstDash val="solid"/>
                  <a:round/>
                  <a:headEnd len="med" w="med" type="none"/>
                  <a:tailEnd len="med" w="med" type="none"/>
                </a:ln>
              </p:spPr>
            </p:cxnSp>
            <p:cxnSp>
              <p:nvCxnSpPr>
                <p:cNvPr id="969" name="Google Shape;969;p72"/>
                <p:cNvCxnSpPr/>
                <p:nvPr/>
              </p:nvCxnSpPr>
              <p:spPr>
                <a:xfrm>
                  <a:off x="4176" y="2928"/>
                  <a:ext cx="240" cy="0"/>
                </a:xfrm>
                <a:prstGeom prst="straightConnector1">
                  <a:avLst/>
                </a:prstGeom>
                <a:noFill/>
                <a:ln cap="flat" cmpd="sng" w="76200">
                  <a:solidFill>
                    <a:srgbClr val="FF0000"/>
                  </a:solidFill>
                  <a:prstDash val="solid"/>
                  <a:round/>
                  <a:headEnd len="med" w="med" type="none"/>
                  <a:tailEnd len="med" w="med" type="none"/>
                </a:ln>
              </p:spPr>
            </p:cxnSp>
          </p:grpSp>
        </p:grpSp>
        <p:grpSp>
          <p:nvGrpSpPr>
            <p:cNvPr id="970" name="Google Shape;970;p72"/>
            <p:cNvGrpSpPr/>
            <p:nvPr/>
          </p:nvGrpSpPr>
          <p:grpSpPr>
            <a:xfrm>
              <a:off x="2400" y="2957"/>
              <a:ext cx="287" cy="278"/>
              <a:chOff x="3840" y="0"/>
              <a:chExt cx="698" cy="696"/>
            </a:xfrm>
          </p:grpSpPr>
          <p:grpSp>
            <p:nvGrpSpPr>
              <p:cNvPr id="971" name="Google Shape;971;p72"/>
              <p:cNvGrpSpPr/>
              <p:nvPr/>
            </p:nvGrpSpPr>
            <p:grpSpPr>
              <a:xfrm>
                <a:off x="3840" y="503"/>
                <a:ext cx="698" cy="193"/>
                <a:chOff x="4745" y="3239"/>
                <a:chExt cx="698" cy="193"/>
              </a:xfrm>
            </p:grpSpPr>
            <p:sp>
              <p:nvSpPr>
                <p:cNvPr id="972" name="Google Shape;972;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7" name="Google Shape;977;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80" name="Google Shape;980;p72"/>
              <p:cNvGrpSpPr/>
              <p:nvPr/>
            </p:nvGrpSpPr>
            <p:grpSpPr>
              <a:xfrm>
                <a:off x="3895" y="0"/>
                <a:ext cx="611" cy="428"/>
                <a:chOff x="3744" y="2592"/>
                <a:chExt cx="611" cy="428"/>
              </a:xfrm>
            </p:grpSpPr>
            <p:sp>
              <p:nvSpPr>
                <p:cNvPr id="981" name="Google Shape;981;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85" name="Google Shape;985;p72"/>
            <p:cNvGrpSpPr/>
            <p:nvPr/>
          </p:nvGrpSpPr>
          <p:grpSpPr>
            <a:xfrm>
              <a:off x="3841" y="2995"/>
              <a:ext cx="287" cy="279"/>
              <a:chOff x="3840" y="0"/>
              <a:chExt cx="698" cy="696"/>
            </a:xfrm>
          </p:grpSpPr>
          <p:grpSp>
            <p:nvGrpSpPr>
              <p:cNvPr id="986" name="Google Shape;986;p72"/>
              <p:cNvGrpSpPr/>
              <p:nvPr/>
            </p:nvGrpSpPr>
            <p:grpSpPr>
              <a:xfrm>
                <a:off x="3840" y="503"/>
                <a:ext cx="698" cy="193"/>
                <a:chOff x="4745" y="3239"/>
                <a:chExt cx="698" cy="193"/>
              </a:xfrm>
            </p:grpSpPr>
            <p:sp>
              <p:nvSpPr>
                <p:cNvPr id="987" name="Google Shape;987;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2" name="Google Shape;992;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5" name="Google Shape;995;p72"/>
              <p:cNvGrpSpPr/>
              <p:nvPr/>
            </p:nvGrpSpPr>
            <p:grpSpPr>
              <a:xfrm>
                <a:off x="3895" y="0"/>
                <a:ext cx="611" cy="428"/>
                <a:chOff x="3744" y="2592"/>
                <a:chExt cx="611" cy="428"/>
              </a:xfrm>
            </p:grpSpPr>
            <p:sp>
              <p:nvSpPr>
                <p:cNvPr id="996" name="Google Shape;996;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00" name="Google Shape;1000;p72"/>
            <p:cNvGrpSpPr/>
            <p:nvPr/>
          </p:nvGrpSpPr>
          <p:grpSpPr>
            <a:xfrm>
              <a:off x="3111" y="3370"/>
              <a:ext cx="287" cy="278"/>
              <a:chOff x="3840" y="0"/>
              <a:chExt cx="698" cy="696"/>
            </a:xfrm>
          </p:grpSpPr>
          <p:grpSp>
            <p:nvGrpSpPr>
              <p:cNvPr id="1001" name="Google Shape;1001;p72"/>
              <p:cNvGrpSpPr/>
              <p:nvPr/>
            </p:nvGrpSpPr>
            <p:grpSpPr>
              <a:xfrm>
                <a:off x="3840" y="503"/>
                <a:ext cx="698" cy="193"/>
                <a:chOff x="4745" y="3239"/>
                <a:chExt cx="698" cy="193"/>
              </a:xfrm>
            </p:grpSpPr>
            <p:sp>
              <p:nvSpPr>
                <p:cNvPr id="1002" name="Google Shape;1002;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7" name="Google Shape;1007;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0" name="Google Shape;1010;p72"/>
              <p:cNvGrpSpPr/>
              <p:nvPr/>
            </p:nvGrpSpPr>
            <p:grpSpPr>
              <a:xfrm>
                <a:off x="3895" y="0"/>
                <a:ext cx="611" cy="428"/>
                <a:chOff x="3744" y="2592"/>
                <a:chExt cx="611" cy="428"/>
              </a:xfrm>
            </p:grpSpPr>
            <p:sp>
              <p:nvSpPr>
                <p:cNvPr id="1011" name="Google Shape;1011;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015" name="Google Shape;1015;p72"/>
          <p:cNvGrpSpPr/>
          <p:nvPr/>
        </p:nvGrpSpPr>
        <p:grpSpPr>
          <a:xfrm>
            <a:off x="4967288" y="2819400"/>
            <a:ext cx="442912" cy="1752600"/>
            <a:chOff x="3129" y="1776"/>
            <a:chExt cx="279" cy="1104"/>
          </a:xfrm>
        </p:grpSpPr>
        <p:cxnSp>
          <p:nvCxnSpPr>
            <p:cNvPr id="1016" name="Google Shape;1016;p72"/>
            <p:cNvCxnSpPr/>
            <p:nvPr/>
          </p:nvCxnSpPr>
          <p:spPr>
            <a:xfrm rot="10800000">
              <a:off x="3129" y="1776"/>
              <a:ext cx="0" cy="1104"/>
            </a:xfrm>
            <a:prstGeom prst="straightConnector1">
              <a:avLst/>
            </a:prstGeom>
            <a:noFill/>
            <a:ln cap="flat" cmpd="sng" w="76200">
              <a:solidFill>
                <a:srgbClr val="FF0000"/>
              </a:solidFill>
              <a:prstDash val="solid"/>
              <a:round/>
              <a:headEnd len="med" w="med" type="none"/>
              <a:tailEnd len="med" w="med" type="none"/>
            </a:ln>
          </p:spPr>
        </p:cxnSp>
        <p:cxnSp>
          <p:nvCxnSpPr>
            <p:cNvPr id="1017" name="Google Shape;1017;p72"/>
            <p:cNvCxnSpPr/>
            <p:nvPr/>
          </p:nvCxnSpPr>
          <p:spPr>
            <a:xfrm rot="10800000">
              <a:off x="3408" y="1776"/>
              <a:ext cx="0" cy="1104"/>
            </a:xfrm>
            <a:prstGeom prst="straightConnector1">
              <a:avLst/>
            </a:prstGeom>
            <a:noFill/>
            <a:ln cap="flat" cmpd="sng" w="76200">
              <a:solidFill>
                <a:srgbClr val="FF0000"/>
              </a:solidFill>
              <a:prstDash val="solid"/>
              <a:round/>
              <a:headEnd len="med" w="med" type="none"/>
              <a:tailEnd len="med" w="med" type="none"/>
            </a:ln>
          </p:spPr>
        </p:cxnSp>
      </p:grpSp>
      <p:grpSp>
        <p:nvGrpSpPr>
          <p:cNvPr id="1018" name="Google Shape;1018;p72"/>
          <p:cNvGrpSpPr/>
          <p:nvPr/>
        </p:nvGrpSpPr>
        <p:grpSpPr>
          <a:xfrm>
            <a:off x="6934200" y="4495800"/>
            <a:ext cx="2022475" cy="1104900"/>
            <a:chOff x="1126" y="1896"/>
            <a:chExt cx="3796" cy="2064"/>
          </a:xfrm>
        </p:grpSpPr>
        <p:graphicFrame>
          <p:nvGraphicFramePr>
            <p:cNvPr id="1019" name="Google Shape;1019;p72"/>
            <p:cNvGraphicFramePr/>
            <p:nvPr/>
          </p:nvGraphicFramePr>
          <p:xfrm>
            <a:off x="2208" y="2448"/>
            <a:ext cx="1919" cy="993"/>
          </p:xfrm>
          <a:graphic>
            <a:graphicData uri="http://schemas.openxmlformats.org/presentationml/2006/ole">
              <mc:AlternateContent>
                <mc:Choice Requires="v">
                  <p:oleObj r:id="rId7" imgH="993" imgW="1919" progId="" spid="_x0000_s2">
                    <p:embed/>
                  </p:oleObj>
                </mc:Choice>
                <mc:Fallback>
                  <p:oleObj r:id="rId8" imgH="993" imgW="1919" progId="">
                    <p:embed/>
                    <p:pic>
                      <p:nvPicPr>
                        <p:cNvPr id="1019" name="Google Shape;1019;p72"/>
                        <p:cNvPicPr preferRelativeResize="0"/>
                        <p:nvPr/>
                      </p:nvPicPr>
                      <p:blipFill rotWithShape="1">
                        <a:blip r:embed="rId9">
                          <a:alphaModFix/>
                        </a:blip>
                        <a:srcRect b="0" l="0" r="0" t="0"/>
                        <a:stretch/>
                      </p:blipFill>
                      <p:spPr>
                        <a:xfrm>
                          <a:off x="2208" y="2448"/>
                          <a:ext cx="1919" cy="993"/>
                        </a:xfrm>
                        <a:prstGeom prst="rect">
                          <a:avLst/>
                        </a:prstGeom>
                        <a:noFill/>
                        <a:ln>
                          <a:noFill/>
                        </a:ln>
                      </p:spPr>
                    </p:pic>
                  </p:oleObj>
                </mc:Fallback>
              </mc:AlternateContent>
            </a:graphicData>
          </a:graphic>
        </p:graphicFrame>
        <p:cxnSp>
          <p:nvCxnSpPr>
            <p:cNvPr id="1020" name="Google Shape;1020;p72"/>
            <p:cNvCxnSpPr/>
            <p:nvPr/>
          </p:nvCxnSpPr>
          <p:spPr>
            <a:xfrm>
              <a:off x="1824" y="2496"/>
              <a:ext cx="1056" cy="288"/>
            </a:xfrm>
            <a:prstGeom prst="straightConnector1">
              <a:avLst/>
            </a:prstGeom>
            <a:noFill/>
            <a:ln cap="flat" cmpd="sng" w="76200">
              <a:solidFill>
                <a:srgbClr val="FF0000"/>
              </a:solidFill>
              <a:prstDash val="solid"/>
              <a:round/>
              <a:headEnd len="med" w="med" type="none"/>
              <a:tailEnd len="med" w="med" type="none"/>
            </a:ln>
          </p:spPr>
        </p:cxnSp>
        <p:cxnSp>
          <p:nvCxnSpPr>
            <p:cNvPr id="1021" name="Google Shape;1021;p72"/>
            <p:cNvCxnSpPr/>
            <p:nvPr/>
          </p:nvCxnSpPr>
          <p:spPr>
            <a:xfrm flipH="1" rot="10800000">
              <a:off x="1920" y="3120"/>
              <a:ext cx="960" cy="720"/>
            </a:xfrm>
            <a:prstGeom prst="straightConnector1">
              <a:avLst/>
            </a:prstGeom>
            <a:noFill/>
            <a:ln cap="flat" cmpd="sng" w="76200">
              <a:solidFill>
                <a:srgbClr val="FF0000"/>
              </a:solidFill>
              <a:prstDash val="solid"/>
              <a:round/>
              <a:headEnd len="med" w="med" type="none"/>
              <a:tailEnd len="med" w="med" type="none"/>
            </a:ln>
          </p:spPr>
        </p:cxnSp>
        <p:cxnSp>
          <p:nvCxnSpPr>
            <p:cNvPr id="1022" name="Google Shape;1022;p72"/>
            <p:cNvCxnSpPr/>
            <p:nvPr/>
          </p:nvCxnSpPr>
          <p:spPr>
            <a:xfrm flipH="1" rot="10800000">
              <a:off x="3120" y="2496"/>
              <a:ext cx="1104" cy="288"/>
            </a:xfrm>
            <a:prstGeom prst="straightConnector1">
              <a:avLst/>
            </a:prstGeom>
            <a:noFill/>
            <a:ln cap="flat" cmpd="sng" w="76200">
              <a:solidFill>
                <a:srgbClr val="FF0000"/>
              </a:solidFill>
              <a:prstDash val="solid"/>
              <a:round/>
              <a:headEnd len="med" w="med" type="none"/>
              <a:tailEnd len="med" w="med" type="none"/>
            </a:ln>
          </p:spPr>
        </p:cxnSp>
        <p:cxnSp>
          <p:nvCxnSpPr>
            <p:cNvPr id="1023" name="Google Shape;1023;p72"/>
            <p:cNvCxnSpPr/>
            <p:nvPr/>
          </p:nvCxnSpPr>
          <p:spPr>
            <a:xfrm>
              <a:off x="3168" y="3120"/>
              <a:ext cx="1008" cy="720"/>
            </a:xfrm>
            <a:prstGeom prst="straightConnector1">
              <a:avLst/>
            </a:prstGeom>
            <a:noFill/>
            <a:ln cap="flat" cmpd="sng" w="76200">
              <a:solidFill>
                <a:srgbClr val="FF0000"/>
              </a:solidFill>
              <a:prstDash val="solid"/>
              <a:round/>
              <a:headEnd len="med" w="med" type="none"/>
              <a:tailEnd len="med" w="med" type="none"/>
            </a:ln>
          </p:spPr>
        </p:cxnSp>
        <p:grpSp>
          <p:nvGrpSpPr>
            <p:cNvPr id="1024" name="Google Shape;1024;p72"/>
            <p:cNvGrpSpPr/>
            <p:nvPr/>
          </p:nvGrpSpPr>
          <p:grpSpPr>
            <a:xfrm>
              <a:off x="1126" y="1920"/>
              <a:ext cx="3748" cy="2040"/>
              <a:chOff x="1126" y="1920"/>
              <a:chExt cx="3748" cy="2040"/>
            </a:xfrm>
          </p:grpSpPr>
          <p:grpSp>
            <p:nvGrpSpPr>
              <p:cNvPr id="1025" name="Google Shape;1025;p72"/>
              <p:cNvGrpSpPr/>
              <p:nvPr/>
            </p:nvGrpSpPr>
            <p:grpSpPr>
              <a:xfrm>
                <a:off x="1126" y="1920"/>
                <a:ext cx="698" cy="696"/>
                <a:chOff x="3840" y="0"/>
                <a:chExt cx="698" cy="696"/>
              </a:xfrm>
            </p:grpSpPr>
            <p:grpSp>
              <p:nvGrpSpPr>
                <p:cNvPr id="1026" name="Google Shape;1026;p72"/>
                <p:cNvGrpSpPr/>
                <p:nvPr/>
              </p:nvGrpSpPr>
              <p:grpSpPr>
                <a:xfrm>
                  <a:off x="3840" y="503"/>
                  <a:ext cx="698" cy="193"/>
                  <a:chOff x="4745" y="3239"/>
                  <a:chExt cx="698" cy="193"/>
                </a:xfrm>
              </p:grpSpPr>
              <p:sp>
                <p:nvSpPr>
                  <p:cNvPr id="1027" name="Google Shape;1027;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2" name="Google Shape;1032;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5" name="Google Shape;1035;p72"/>
                <p:cNvGrpSpPr/>
                <p:nvPr/>
              </p:nvGrpSpPr>
              <p:grpSpPr>
                <a:xfrm>
                  <a:off x="3895" y="0"/>
                  <a:ext cx="611" cy="428"/>
                  <a:chOff x="3744" y="2592"/>
                  <a:chExt cx="611" cy="428"/>
                </a:xfrm>
              </p:grpSpPr>
              <p:sp>
                <p:nvSpPr>
                  <p:cNvPr id="1036" name="Google Shape;1036;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40" name="Google Shape;1040;p72"/>
              <p:cNvGrpSpPr/>
              <p:nvPr/>
            </p:nvGrpSpPr>
            <p:grpSpPr>
              <a:xfrm>
                <a:off x="4176" y="3264"/>
                <a:ext cx="698" cy="696"/>
                <a:chOff x="3840" y="0"/>
                <a:chExt cx="698" cy="696"/>
              </a:xfrm>
            </p:grpSpPr>
            <p:grpSp>
              <p:nvGrpSpPr>
                <p:cNvPr id="1041" name="Google Shape;1041;p72"/>
                <p:cNvGrpSpPr/>
                <p:nvPr/>
              </p:nvGrpSpPr>
              <p:grpSpPr>
                <a:xfrm>
                  <a:off x="3840" y="503"/>
                  <a:ext cx="698" cy="193"/>
                  <a:chOff x="4745" y="3239"/>
                  <a:chExt cx="698" cy="193"/>
                </a:xfrm>
              </p:grpSpPr>
              <p:sp>
                <p:nvSpPr>
                  <p:cNvPr id="1042" name="Google Shape;1042;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7" name="Google Shape;1047;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0" name="Google Shape;1050;p72"/>
                <p:cNvGrpSpPr/>
                <p:nvPr/>
              </p:nvGrpSpPr>
              <p:grpSpPr>
                <a:xfrm>
                  <a:off x="3895" y="0"/>
                  <a:ext cx="611" cy="428"/>
                  <a:chOff x="3744" y="2592"/>
                  <a:chExt cx="611" cy="428"/>
                </a:xfrm>
              </p:grpSpPr>
              <p:sp>
                <p:nvSpPr>
                  <p:cNvPr id="1051" name="Google Shape;1051;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055" name="Google Shape;1055;p72"/>
            <p:cNvGrpSpPr/>
            <p:nvPr/>
          </p:nvGrpSpPr>
          <p:grpSpPr>
            <a:xfrm>
              <a:off x="4224" y="1896"/>
              <a:ext cx="698" cy="696"/>
              <a:chOff x="3840" y="0"/>
              <a:chExt cx="698" cy="696"/>
            </a:xfrm>
          </p:grpSpPr>
          <p:grpSp>
            <p:nvGrpSpPr>
              <p:cNvPr id="1056" name="Google Shape;1056;p72"/>
              <p:cNvGrpSpPr/>
              <p:nvPr/>
            </p:nvGrpSpPr>
            <p:grpSpPr>
              <a:xfrm>
                <a:off x="3840" y="503"/>
                <a:ext cx="698" cy="193"/>
                <a:chOff x="4745" y="3239"/>
                <a:chExt cx="698" cy="193"/>
              </a:xfrm>
            </p:grpSpPr>
            <p:sp>
              <p:nvSpPr>
                <p:cNvPr id="1057" name="Google Shape;1057;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2" name="Google Shape;1062;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5" name="Google Shape;1065;p72"/>
              <p:cNvGrpSpPr/>
              <p:nvPr/>
            </p:nvGrpSpPr>
            <p:grpSpPr>
              <a:xfrm>
                <a:off x="3895" y="0"/>
                <a:ext cx="611" cy="428"/>
                <a:chOff x="3744" y="2592"/>
                <a:chExt cx="611" cy="428"/>
              </a:xfrm>
            </p:grpSpPr>
            <p:sp>
              <p:nvSpPr>
                <p:cNvPr id="1066" name="Google Shape;1066;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70" name="Google Shape;1070;p72"/>
            <p:cNvGrpSpPr/>
            <p:nvPr/>
          </p:nvGrpSpPr>
          <p:grpSpPr>
            <a:xfrm>
              <a:off x="1200" y="3264"/>
              <a:ext cx="698" cy="696"/>
              <a:chOff x="3840" y="0"/>
              <a:chExt cx="698" cy="696"/>
            </a:xfrm>
          </p:grpSpPr>
          <p:grpSp>
            <p:nvGrpSpPr>
              <p:cNvPr id="1071" name="Google Shape;1071;p72"/>
              <p:cNvGrpSpPr/>
              <p:nvPr/>
            </p:nvGrpSpPr>
            <p:grpSpPr>
              <a:xfrm>
                <a:off x="3840" y="503"/>
                <a:ext cx="698" cy="193"/>
                <a:chOff x="4745" y="3239"/>
                <a:chExt cx="698" cy="193"/>
              </a:xfrm>
            </p:grpSpPr>
            <p:sp>
              <p:nvSpPr>
                <p:cNvPr id="1072" name="Google Shape;1072;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7" name="Google Shape;1077;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80" name="Google Shape;1080;p72"/>
              <p:cNvGrpSpPr/>
              <p:nvPr/>
            </p:nvGrpSpPr>
            <p:grpSpPr>
              <a:xfrm>
                <a:off x="3895" y="0"/>
                <a:ext cx="611" cy="428"/>
                <a:chOff x="3744" y="2592"/>
                <a:chExt cx="611" cy="428"/>
              </a:xfrm>
            </p:grpSpPr>
            <p:sp>
              <p:nvSpPr>
                <p:cNvPr id="1081" name="Google Shape;1081;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085" name="Google Shape;1085;p72"/>
          <p:cNvGrpSpPr/>
          <p:nvPr/>
        </p:nvGrpSpPr>
        <p:grpSpPr>
          <a:xfrm>
            <a:off x="4968875" y="4419600"/>
            <a:ext cx="455613" cy="441325"/>
            <a:chOff x="3840" y="0"/>
            <a:chExt cx="698" cy="696"/>
          </a:xfrm>
        </p:grpSpPr>
        <p:grpSp>
          <p:nvGrpSpPr>
            <p:cNvPr id="1086" name="Google Shape;1086;p72"/>
            <p:cNvGrpSpPr/>
            <p:nvPr/>
          </p:nvGrpSpPr>
          <p:grpSpPr>
            <a:xfrm>
              <a:off x="3840" y="503"/>
              <a:ext cx="698" cy="193"/>
              <a:chOff x="4745" y="3239"/>
              <a:chExt cx="698" cy="193"/>
            </a:xfrm>
          </p:grpSpPr>
          <p:sp>
            <p:nvSpPr>
              <p:cNvPr id="1087" name="Google Shape;1087;p72"/>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72"/>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72"/>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72"/>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72"/>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2" name="Google Shape;1092;p72"/>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72"/>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72"/>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5" name="Google Shape;1095;p72"/>
            <p:cNvGrpSpPr/>
            <p:nvPr/>
          </p:nvGrpSpPr>
          <p:grpSpPr>
            <a:xfrm>
              <a:off x="3895" y="0"/>
              <a:ext cx="611" cy="428"/>
              <a:chOff x="3744" y="2592"/>
              <a:chExt cx="611" cy="428"/>
            </a:xfrm>
          </p:grpSpPr>
          <p:sp>
            <p:nvSpPr>
              <p:cNvPr id="1096" name="Google Shape;1096;p72"/>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72"/>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72"/>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72"/>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1100" name="Google Shape;1100;p72"/>
          <p:cNvPicPr preferRelativeResize="0"/>
          <p:nvPr/>
        </p:nvPicPr>
        <p:blipFill rotWithShape="1">
          <a:blip r:embed="rId10">
            <a:alphaModFix/>
          </a:blip>
          <a:srcRect b="0" l="0" r="0" t="0"/>
          <a:stretch/>
        </p:blipFill>
        <p:spPr>
          <a:xfrm>
            <a:off x="-3558" y="0"/>
            <a:ext cx="1342857" cy="761905"/>
          </a:xfrm>
          <a:prstGeom prst="rect">
            <a:avLst/>
          </a:prstGeom>
          <a:noFill/>
          <a:ln>
            <a:noFill/>
          </a:ln>
        </p:spPr>
      </p:pic>
      <p:pic>
        <p:nvPicPr>
          <p:cNvPr id="1101" name="Google Shape;1101;p72"/>
          <p:cNvPicPr preferRelativeResize="0"/>
          <p:nvPr/>
        </p:nvPicPr>
        <p:blipFill rotWithShape="1">
          <a:blip r:embed="rId10">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xit" presetID="10" presetSubtype="0">
                                  <p:stCondLst>
                                    <p:cond delay="0"/>
                                  </p:stCondLst>
                                  <p:childTnLst>
                                    <p:animEffect filter="fade" transition="out">
                                      <p:cBhvr>
                                        <p:cTn dur="500"/>
                                        <p:tgtEl>
                                          <p:spTgt spid="1085"/>
                                        </p:tgtEl>
                                      </p:cBhvr>
                                    </p:animEffect>
                                    <p:set>
                                      <p:cBhvr>
                                        <p:cTn dur="1" fill="hold">
                                          <p:stCondLst>
                                            <p:cond delay="500"/>
                                          </p:stCondLst>
                                        </p:cTn>
                                        <p:tgtEl>
                                          <p:spTgt spid="10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7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br>
              <a:rPr lang="en-US"/>
            </a:br>
            <a:r>
              <a:rPr lang="en-US"/>
              <a:t>Network Topology -Comparison</a:t>
            </a:r>
            <a:endParaRPr/>
          </a:p>
        </p:txBody>
      </p:sp>
      <p:sp>
        <p:nvSpPr>
          <p:cNvPr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id="1107" name="Google Shape;1107;p7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id="1108" name="Google Shape;1108;p7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109" name="Google Shape;1109;p73"/>
          <p:cNvGraphicFramePr/>
          <p:nvPr/>
        </p:nvGraphicFramePr>
        <p:xfrm>
          <a:off x="612778" y="1676400"/>
          <a:ext cx="3000000" cy="3000000"/>
        </p:xfrm>
        <a:graphic>
          <a:graphicData uri="http://schemas.openxmlformats.org/drawingml/2006/table">
            <a:tbl>
              <a:tblPr>
                <a:noFill/>
                <a:tableStyleId>{429DE5A8-51C8-4EC4-B891-1C8332F53549}</a:tableStyleId>
              </a:tblPr>
              <a:tblGrid>
                <a:gridCol w="1540400"/>
                <a:gridCol w="1540400"/>
                <a:gridCol w="1540400"/>
                <a:gridCol w="1540400"/>
                <a:gridCol w="1962850"/>
              </a:tblGrid>
              <a:tr h="447850">
                <a:tc>
                  <a:txBody>
                    <a:bodyPr/>
                    <a:lstStyle/>
                    <a:p>
                      <a:pPr indent="0" lvl="0" marL="0" marR="0" rtl="0" algn="l">
                        <a:spcBef>
                          <a:spcPts val="0"/>
                        </a:spcBef>
                        <a:spcAft>
                          <a:spcPts val="0"/>
                        </a:spcAft>
                        <a:buNone/>
                      </a:pPr>
                      <a:r>
                        <a:rPr lang="en-US" sz="1800" u="none" cap="none" strike="noStrike"/>
                        <a:t>Parameters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Bus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Ring</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Star</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Mesh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Network Performance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 or Large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Cable Length Requirement</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Less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Neither less nor</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447850">
                <a:tc>
                  <a:txBody>
                    <a:bodyPr/>
                    <a:lstStyle/>
                    <a:p>
                      <a:pPr indent="0" lvl="0" marL="0" marR="0" rtl="0" algn="l">
                        <a:spcBef>
                          <a:spcPts val="0"/>
                        </a:spcBef>
                        <a:spcAft>
                          <a:spcPts val="0"/>
                        </a:spcAft>
                        <a:buNone/>
                      </a:pPr>
                      <a:r>
                        <a:rPr lang="en-US" sz="1800" u="none" cap="none" strike="noStrike"/>
                        <a:t>Traffic</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Less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Medium</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No</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Dataflow Efficiency</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Neither less nor 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318750">
                <a:tc>
                  <a:txBody>
                    <a:bodyPr/>
                    <a:lstStyle/>
                    <a:p>
                      <a:pPr indent="0" lvl="0" marL="0" marR="0" rtl="0" algn="l">
                        <a:spcBef>
                          <a:spcPts val="0"/>
                        </a:spcBef>
                        <a:spcAft>
                          <a:spcPts val="0"/>
                        </a:spcAft>
                        <a:buNone/>
                      </a:pPr>
                      <a:r>
                        <a:rPr lang="en-US" sz="1800" u="none" cap="none" strike="noStrike"/>
                        <a:t>Failure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Difficult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 except hub/switch fails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447850">
                <a:tc>
                  <a:txBody>
                    <a:bodyPr/>
                    <a:lstStyle/>
                    <a:p>
                      <a:pPr indent="0" lvl="0" marL="0" marR="0" rtl="0" algn="l">
                        <a:spcBef>
                          <a:spcPts val="0"/>
                        </a:spcBef>
                        <a:spcAft>
                          <a:spcPts val="0"/>
                        </a:spcAft>
                        <a:buNone/>
                      </a:pPr>
                      <a:r>
                        <a:rPr lang="en-US" sz="1800" u="none" cap="none" strike="noStrike"/>
                        <a:t>Cost</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Low</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pic>
        <p:nvPicPr>
          <p:cNvPr id="1110" name="Google Shape;1110;p73"/>
          <p:cNvPicPr preferRelativeResize="0"/>
          <p:nvPr/>
        </p:nvPicPr>
        <p:blipFill rotWithShape="1">
          <a:blip r:embed="rId3">
            <a:alphaModFix/>
          </a:blip>
          <a:srcRect b="0" l="0" r="0" t="0"/>
          <a:stretch/>
        </p:blipFill>
        <p:spPr>
          <a:xfrm>
            <a:off x="7801143" y="0"/>
            <a:ext cx="1342857" cy="76190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74"/>
          <p:cNvSpPr txBox="1"/>
          <p:nvPr/>
        </p:nvSpPr>
        <p:spPr>
          <a:xfrm>
            <a:off x="1600200" y="2590800"/>
            <a:ext cx="5562600" cy="1017588"/>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rgbClr val="002060"/>
              </a:buClr>
              <a:buSzPts val="4800"/>
              <a:buFont typeface="Times New Roman"/>
              <a:buNone/>
            </a:pPr>
            <a:r>
              <a:rPr b="0" i="0" lang="en-US" sz="4800">
                <a:solidFill>
                  <a:srgbClr val="002060"/>
                </a:solidFill>
                <a:latin typeface="Times New Roman"/>
                <a:ea typeface="Times New Roman"/>
                <a:cs typeface="Times New Roman"/>
                <a:sym typeface="Times New Roman"/>
              </a:rPr>
              <a:t> </a:t>
            </a:r>
            <a:r>
              <a:rPr b="0" i="0" lang="en-US" sz="6000">
                <a:solidFill>
                  <a:srgbClr val="FF0000"/>
                </a:solidFill>
                <a:latin typeface="Times New Roman"/>
                <a:ea typeface="Times New Roman"/>
                <a:cs typeface="Times New Roman"/>
                <a:sym typeface="Times New Roman"/>
              </a:rPr>
              <a:t>Switching</a:t>
            </a:r>
            <a:endParaRPr/>
          </a:p>
        </p:txBody>
      </p:sp>
      <p:pic>
        <p:nvPicPr>
          <p:cNvPr id="1119" name="Google Shape;1119;p74"/>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descr="switching path" id="1124" name="Google Shape;1124;p7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76"/>
          <p:cNvSpPr/>
          <p:nvPr/>
        </p:nvSpPr>
        <p:spPr>
          <a:xfrm>
            <a:off x="1600200" y="4876800"/>
            <a:ext cx="5881688"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000"/>
              <a:buFont typeface="Times"/>
              <a:buNone/>
            </a:pPr>
            <a:r>
              <a:rPr b="0" i="0" lang="en-US" sz="2000">
                <a:solidFill>
                  <a:srgbClr val="FF0000"/>
                </a:solidFill>
                <a:latin typeface="Times"/>
                <a:ea typeface="Times"/>
                <a:cs typeface="Times"/>
                <a:sym typeface="Times"/>
              </a:rPr>
              <a:t> </a:t>
            </a:r>
            <a:r>
              <a:rPr b="0" i="0" lang="en-US" sz="2800">
                <a:solidFill>
                  <a:srgbClr val="FF0000"/>
                </a:solidFill>
                <a:latin typeface="Calibri"/>
                <a:ea typeface="Calibri"/>
                <a:cs typeface="Calibri"/>
                <a:sym typeface="Calibri"/>
              </a:rPr>
              <a:t>Figure 1:  </a:t>
            </a:r>
            <a:r>
              <a:rPr b="0" i="0" lang="en-US" sz="2800">
                <a:solidFill>
                  <a:srgbClr val="000000"/>
                </a:solidFill>
                <a:latin typeface="Calibri"/>
                <a:ea typeface="Calibri"/>
                <a:cs typeface="Calibri"/>
                <a:sym typeface="Calibri"/>
              </a:rPr>
              <a:t>Switched network</a:t>
            </a:r>
            <a:endParaRPr/>
          </a:p>
        </p:txBody>
      </p:sp>
      <p:pic>
        <p:nvPicPr>
          <p:cNvPr id="1133" name="Google Shape;1133;p76"/>
          <p:cNvPicPr preferRelativeResize="0"/>
          <p:nvPr/>
        </p:nvPicPr>
        <p:blipFill rotWithShape="1">
          <a:blip r:embed="rId3">
            <a:alphaModFix/>
          </a:blip>
          <a:srcRect b="0" l="0" r="0" t="0"/>
          <a:stretch/>
        </p:blipFill>
        <p:spPr>
          <a:xfrm>
            <a:off x="685800" y="762000"/>
            <a:ext cx="7581900" cy="3979863"/>
          </a:xfrm>
          <a:prstGeom prst="rect">
            <a:avLst/>
          </a:prstGeom>
          <a:noFill/>
          <a:ln>
            <a:noFill/>
          </a:ln>
        </p:spPr>
      </p:pic>
      <p:pic>
        <p:nvPicPr>
          <p:cNvPr id="1134" name="Google Shape;1134;p76"/>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500"/>
                                        <p:tgtEl>
                                          <p:spTgt spid="1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77"/>
          <p:cNvSpPr txBox="1"/>
          <p:nvPr/>
        </p:nvSpPr>
        <p:spPr>
          <a:xfrm>
            <a:off x="1171575" y="457200"/>
            <a:ext cx="5208775" cy="648512"/>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Methods of Switching</a:t>
            </a:r>
            <a:endParaRPr/>
          </a:p>
        </p:txBody>
      </p:sp>
      <p:sp>
        <p:nvSpPr>
          <p:cNvPr id="1143" name="Google Shape;1143;p77"/>
          <p:cNvSpPr/>
          <p:nvPr/>
        </p:nvSpPr>
        <p:spPr>
          <a:xfrm>
            <a:off x="381000" y="1293813"/>
            <a:ext cx="7924800" cy="5265737"/>
          </a:xfrm>
          <a:prstGeom prst="rect">
            <a:avLst/>
          </a:prstGeom>
          <a:solidFill>
            <a:srgbClr val="FFFFFF"/>
          </a:solidFill>
          <a:ln>
            <a:noFill/>
          </a:ln>
        </p:spPr>
        <p:txBody>
          <a:bodyPr anchorCtr="0" anchor="t" bIns="46800" lIns="90000" spcFirstLastPara="1" rIns="90000" wrap="square" tIns="46800">
            <a:spAutoFit/>
          </a:bodyPr>
          <a:lstStyle/>
          <a:p>
            <a:pPr indent="-457200" lvl="0" marL="457200" marR="0" rtl="0" algn="just">
              <a:spcBef>
                <a:spcPts val="0"/>
              </a:spcBef>
              <a:spcAft>
                <a:spcPts val="0"/>
              </a:spcAft>
              <a:buClr>
                <a:srgbClr val="000000"/>
              </a:buClr>
              <a:buSzPts val="2800"/>
              <a:buFont typeface="Arial"/>
              <a:buChar char="•"/>
            </a:pPr>
            <a:r>
              <a:rPr b="0" i="0" lang="en-US" sz="2800">
                <a:solidFill>
                  <a:srgbClr val="000000"/>
                </a:solidFill>
                <a:latin typeface="Times New Roman"/>
                <a:ea typeface="Times New Roman"/>
                <a:cs typeface="Times New Roman"/>
                <a:sym typeface="Times New Roman"/>
              </a:rPr>
              <a:t>These are the two most common methods of switching:</a:t>
            </a:r>
            <a:endParaRPr/>
          </a:p>
          <a:p>
            <a:pPr indent="0" lvl="0" marL="0" marR="0" rtl="0" algn="just">
              <a:spcBef>
                <a:spcPts val="0"/>
              </a:spcBef>
              <a:spcAft>
                <a:spcPts val="0"/>
              </a:spcAft>
              <a:buNone/>
            </a:pPr>
            <a:r>
              <a:t/>
            </a:r>
            <a:endParaRPr b="0" i="0" sz="2800">
              <a:solidFill>
                <a:srgbClr val="000000"/>
              </a:solidFill>
              <a:latin typeface="Times New Roman"/>
              <a:ea typeface="Times New Roman"/>
              <a:cs typeface="Times New Roman"/>
              <a:sym typeface="Times New Roman"/>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circuit switching</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packet switching</a:t>
            </a:r>
            <a:endParaRPr/>
          </a:p>
          <a:p>
            <a:pPr indent="0" lvl="1" marL="457200" marR="0" rtl="0" algn="just">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just">
              <a:spcBef>
                <a:spcPts val="0"/>
              </a:spcBef>
              <a:spcAft>
                <a:spcPts val="0"/>
              </a:spcAft>
              <a:buClr>
                <a:srgbClr val="000000"/>
              </a:buClr>
              <a:buSzPts val="2800"/>
              <a:buFont typeface="Arial"/>
              <a:buChar char="•"/>
            </a:pPr>
            <a:r>
              <a:rPr b="0" i="0" lang="en-US" sz="2800">
                <a:solidFill>
                  <a:srgbClr val="000000"/>
                </a:solidFill>
                <a:latin typeface="Times New Roman"/>
                <a:ea typeface="Times New Roman"/>
                <a:cs typeface="Times New Roman"/>
                <a:sym typeface="Times New Roman"/>
              </a:rPr>
              <a:t>Packet switching can further be divided into two subcategories,</a:t>
            </a:r>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 </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virtual-circuit approach and </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datagram approach </a:t>
            </a:r>
            <a:endParaRPr/>
          </a:p>
          <a:p>
            <a:pPr indent="0" lvl="1" marL="457200" marR="0" rtl="0" algn="just">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p:txBody>
      </p:sp>
      <p:pic>
        <p:nvPicPr>
          <p:cNvPr id="1144" name="Google Shape;1144;p77"/>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78"/>
          <p:cNvSpPr/>
          <p:nvPr/>
        </p:nvSpPr>
        <p:spPr>
          <a:xfrm>
            <a:off x="1295400" y="5105400"/>
            <a:ext cx="70104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ctr">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2:  </a:t>
            </a:r>
            <a:r>
              <a:rPr b="0" i="0" lang="en-US" sz="2800">
                <a:solidFill>
                  <a:srgbClr val="000000"/>
                </a:solidFill>
                <a:latin typeface="Calibri"/>
                <a:ea typeface="Calibri"/>
                <a:cs typeface="Calibri"/>
                <a:sym typeface="Calibri"/>
              </a:rPr>
              <a:t>Taxonomy of switched networks</a:t>
            </a:r>
            <a:endParaRPr/>
          </a:p>
        </p:txBody>
      </p:sp>
      <p:pic>
        <p:nvPicPr>
          <p:cNvPr id="1153" name="Google Shape;1153;p78"/>
          <p:cNvPicPr preferRelativeResize="0"/>
          <p:nvPr/>
        </p:nvPicPr>
        <p:blipFill rotWithShape="1">
          <a:blip r:embed="rId3">
            <a:alphaModFix/>
          </a:blip>
          <a:srcRect b="0" l="0" r="0" t="0"/>
          <a:stretch/>
        </p:blipFill>
        <p:spPr>
          <a:xfrm>
            <a:off x="609600" y="1752600"/>
            <a:ext cx="8183562" cy="2832100"/>
          </a:xfrm>
          <a:prstGeom prst="rect">
            <a:avLst/>
          </a:prstGeom>
          <a:noFill/>
          <a:ln>
            <a:noFill/>
          </a:ln>
        </p:spPr>
      </p:pic>
      <p:pic>
        <p:nvPicPr>
          <p:cNvPr id="1154" name="Google Shape;1154;p78"/>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500"/>
                                        <p:tgtEl>
                                          <p:spTgt spid="1153"/>
                                        </p:tgtEl>
                                        <p:attrNameLst>
                                          <p:attrName>ppt_w</p:attrName>
                                        </p:attrNameLst>
                                      </p:cBhvr>
                                      <p:tavLst>
                                        <p:tav fmla="" tm="0">
                                          <p:val>
                                            <p:strVal val="0"/>
                                          </p:val>
                                        </p:tav>
                                        <p:tav fmla="" tm="100000">
                                          <p:val>
                                            <p:strVal val="#ppt_w"/>
                                          </p:val>
                                        </p:tav>
                                      </p:tavLst>
                                    </p:anim>
                                    <p:anim calcmode="lin" valueType="num">
                                      <p:cBhvr additive="base">
                                        <p:cTn dur="500"/>
                                        <p:tgtEl>
                                          <p:spTgt spid="11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79"/>
          <p:cNvSpPr txBox="1"/>
          <p:nvPr/>
        </p:nvSpPr>
        <p:spPr>
          <a:xfrm>
            <a:off x="228600" y="304800"/>
            <a:ext cx="6172200" cy="956288"/>
          </a:xfrm>
          <a:prstGeom prst="rect">
            <a:avLst/>
          </a:prstGeom>
          <a:noFill/>
          <a:ln>
            <a:noFill/>
          </a:ln>
        </p:spPr>
        <p:txBody>
          <a:bodyPr anchorCtr="0" anchor="t" bIns="46800" lIns="90000" spcFirstLastPara="1" rIns="90000" wrap="square" tIns="46800">
            <a:spAutoFit/>
          </a:bodyPr>
          <a:lstStyle/>
          <a:p>
            <a:pPr indent="0" lvl="2" marL="0" marR="0" rtl="0" algn="l">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2   </a:t>
            </a:r>
            <a:r>
              <a:rPr b="0" i="0" lang="en-US" sz="2800" u="none" cap="none" strike="noStrike">
                <a:solidFill>
                  <a:srgbClr val="FF0000"/>
                </a:solidFill>
                <a:latin typeface="Times New Roman"/>
                <a:ea typeface="Times New Roman"/>
                <a:cs typeface="Times New Roman"/>
                <a:sym typeface="Times New Roman"/>
              </a:rPr>
              <a:t>CIRCUIT-SWITCHED NETWORKS</a:t>
            </a:r>
            <a:endParaRPr/>
          </a:p>
          <a:p>
            <a:pPr indent="0" lvl="2" marL="0" marR="0" rtl="0" algn="l">
              <a:spcBef>
                <a:spcPts val="0"/>
              </a:spcBef>
              <a:spcAft>
                <a:spcPts val="0"/>
              </a:spcAft>
              <a:buClr>
                <a:schemeClr val="dk1"/>
              </a:buClr>
              <a:buSzPts val="2800"/>
              <a:buFont typeface="Calibri"/>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1163" name="Google Shape;1163;p79"/>
          <p:cNvSpPr txBox="1"/>
          <p:nvPr/>
        </p:nvSpPr>
        <p:spPr>
          <a:xfrm>
            <a:off x="8229600" y="6400800"/>
            <a:ext cx="184150" cy="3667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79"/>
          <p:cNvSpPr/>
          <p:nvPr/>
        </p:nvSpPr>
        <p:spPr>
          <a:xfrm>
            <a:off x="228600" y="1066800"/>
            <a:ext cx="8229600" cy="3387723"/>
          </a:xfrm>
          <a:prstGeom prst="rect">
            <a:avLst/>
          </a:prstGeom>
          <a:noFill/>
          <a:ln>
            <a:noFill/>
          </a:ln>
        </p:spPr>
        <p:txBody>
          <a:bodyPr anchorCtr="0" anchor="t" bIns="46800" lIns="90000" spcFirstLastPara="1" rIns="90000" wrap="square" tIns="46800">
            <a:spAutoFit/>
          </a:bodyPr>
          <a:lstStyle/>
          <a:p>
            <a:pPr indent="-177800" lvl="0" marL="0" marR="0" rtl="0" algn="just">
              <a:spcBef>
                <a:spcPts val="0"/>
              </a:spcBef>
              <a:spcAft>
                <a:spcPts val="0"/>
              </a:spcAft>
              <a:buClr>
                <a:srgbClr val="000000"/>
              </a:buClr>
              <a:buSzPts val="2800"/>
              <a:buFont typeface="Arial"/>
              <a:buChar char="•"/>
            </a:pPr>
            <a:r>
              <a:rPr b="0" i="0" lang="en-US" sz="2800">
                <a:solidFill>
                  <a:srgbClr val="000000"/>
                </a:solidFill>
                <a:latin typeface="Times New Roman"/>
                <a:ea typeface="Times New Roman"/>
                <a:cs typeface="Times New Roman"/>
                <a:sym typeface="Times New Roman"/>
              </a:rPr>
              <a:t> A circuit-switched network consists of a set of switches connected by physical links.</a:t>
            </a:r>
            <a:endParaRPr/>
          </a:p>
          <a:p>
            <a:pPr indent="0" lvl="0" marL="0" marR="0" rtl="0" algn="just">
              <a:spcBef>
                <a:spcPts val="0"/>
              </a:spcBef>
              <a:spcAft>
                <a:spcPts val="0"/>
              </a:spcAft>
              <a:buNone/>
            </a:pPr>
            <a:r>
              <a:t/>
            </a:r>
            <a:endParaRPr b="0" i="0" sz="2800">
              <a:solidFill>
                <a:srgbClr val="000000"/>
              </a:solidFill>
              <a:latin typeface="Times New Roman"/>
              <a:ea typeface="Times New Roman"/>
              <a:cs typeface="Times New Roman"/>
              <a:sym typeface="Times New Roman"/>
            </a:endParaRPr>
          </a:p>
          <a:p>
            <a:pPr indent="-177800" lvl="0" marL="0" marR="0" rtl="0" algn="just">
              <a:spcBef>
                <a:spcPts val="0"/>
              </a:spcBef>
              <a:spcAft>
                <a:spcPts val="0"/>
              </a:spcAft>
              <a:buClr>
                <a:srgbClr val="000000"/>
              </a:buClr>
              <a:buSzPts val="2800"/>
              <a:buFont typeface="Arial"/>
              <a:buChar char="•"/>
            </a:pPr>
            <a:r>
              <a:rPr b="0" i="0" lang="en-US" sz="2800">
                <a:solidFill>
                  <a:srgbClr val="000000"/>
                </a:solidFill>
                <a:latin typeface="Times New Roman"/>
                <a:ea typeface="Times New Roman"/>
                <a:cs typeface="Times New Roman"/>
                <a:sym typeface="Times New Roman"/>
              </a:rPr>
              <a:t> Circuit-switches operate at the physical layer.</a:t>
            </a:r>
            <a:endParaRPr/>
          </a:p>
          <a:p>
            <a:pPr indent="0" lvl="0" marL="0" marR="0" rtl="0" algn="just">
              <a:spcBef>
                <a:spcPts val="0"/>
              </a:spcBef>
              <a:spcAft>
                <a:spcPts val="0"/>
              </a:spcAft>
              <a:buNone/>
            </a:pPr>
            <a:r>
              <a:t/>
            </a:r>
            <a:endParaRPr b="0" i="0" sz="2800">
              <a:solidFill>
                <a:srgbClr val="000000"/>
              </a:solidFill>
              <a:latin typeface="Times New Roman"/>
              <a:ea typeface="Times New Roman"/>
              <a:cs typeface="Times New Roman"/>
              <a:sym typeface="Times New Roman"/>
            </a:endParaRPr>
          </a:p>
          <a:p>
            <a:pPr indent="-177800" lvl="0" marL="0" marR="0" rtl="0" algn="just">
              <a:spcBef>
                <a:spcPts val="0"/>
              </a:spcBef>
              <a:spcAft>
                <a:spcPts val="0"/>
              </a:spcAft>
              <a:buClr>
                <a:srgbClr val="000000"/>
              </a:buClr>
              <a:buSzPts val="2800"/>
              <a:buFont typeface="Arial"/>
              <a:buChar char="•"/>
            </a:pPr>
            <a:r>
              <a:rPr b="0" i="0" lang="en-US" sz="2800">
                <a:solidFill>
                  <a:srgbClr val="000000"/>
                </a:solidFill>
                <a:latin typeface="Times New Roman"/>
                <a:ea typeface="Times New Roman"/>
                <a:cs typeface="Times New Roman"/>
                <a:sym typeface="Times New Roman"/>
              </a:rPr>
              <a:t> A circuit-switched network creates a dedicated path to complete a link between the sender and receiver.</a:t>
            </a:r>
            <a:endParaRPr/>
          </a:p>
          <a:p>
            <a:pPr indent="0" lvl="0" marL="0" marR="0" rtl="0" algn="just">
              <a:spcBef>
                <a:spcPts val="0"/>
              </a:spcBef>
              <a:spcAft>
                <a:spcPts val="0"/>
              </a:spcAft>
              <a:buClr>
                <a:schemeClr val="dk1"/>
              </a:buClr>
              <a:buSzPts val="1800"/>
              <a:buFont typeface="Calibri"/>
              <a:buNone/>
            </a:pPr>
            <a:r>
              <a:t/>
            </a:r>
            <a:endParaRPr b="0" i="0" sz="1800">
              <a:solidFill>
                <a:srgbClr val="000000"/>
              </a:solidFill>
              <a:latin typeface="Times New Roman"/>
              <a:ea typeface="Times New Roman"/>
              <a:cs typeface="Times New Roman"/>
              <a:sym typeface="Times New Roman"/>
            </a:endParaRPr>
          </a:p>
        </p:txBody>
      </p:sp>
      <p:pic>
        <p:nvPicPr>
          <p:cNvPr id="1165" name="Google Shape;1165;p79"/>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44" name="Google Shape;144;p8"/>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45" name="Google Shape;145;p8"/>
          <p:cNvSpPr txBox="1"/>
          <p:nvPr/>
        </p:nvSpPr>
        <p:spPr>
          <a:xfrm>
            <a:off x="304800" y="1295400"/>
            <a:ext cx="8458200" cy="50292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Networks are Old</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2400 BC: courier networks in Egypt</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550 BC: postal service invented in Persia</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Problems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Speed</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Reliability</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Security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1837: Telegraph invented by Samuel Morse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Distance: 10 miles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Speed: 10 words per minute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In use until 1985!</a:t>
            </a:r>
            <a:endParaRPr/>
          </a:p>
          <a:p>
            <a:pPr indent="-215900" lvl="0" marL="342900" marR="0" rtl="0" algn="l">
              <a:lnSpc>
                <a:spcPct val="100000"/>
              </a:lnSpc>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lnSpc>
                <a:spcPct val="100000"/>
              </a:lnSpc>
              <a:spcBef>
                <a:spcPts val="400"/>
              </a:spcBef>
              <a:spcAft>
                <a:spcPts val="0"/>
              </a:spcAft>
              <a:buClr>
                <a:schemeClr val="dk1"/>
              </a:buClr>
              <a:buSzPts val="2000"/>
              <a:buFont typeface="Arial"/>
              <a:buNone/>
            </a:pPr>
            <a:r>
              <a:t/>
            </a:r>
            <a:endParaRPr b="1" i="0" sz="2000" u="none" cap="none" strike="noStrike">
              <a:solidFill>
                <a:srgbClr val="0033CC"/>
              </a:solidFill>
              <a:latin typeface="Times New Roman"/>
              <a:ea typeface="Times New Roman"/>
              <a:cs typeface="Times New Roman"/>
              <a:sym typeface="Times New Roman"/>
            </a:endParaRPr>
          </a:p>
          <a:p>
            <a:pPr indent="-215900" lvl="6" marL="25717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0"/>
          <p:cNvSpPr/>
          <p:nvPr/>
        </p:nvSpPr>
        <p:spPr>
          <a:xfrm>
            <a:off x="609600" y="5410200"/>
            <a:ext cx="76962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ctr">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3:  </a:t>
            </a:r>
            <a:r>
              <a:rPr b="0" i="0" lang="en-US" sz="2800">
                <a:solidFill>
                  <a:srgbClr val="000000"/>
                </a:solidFill>
                <a:latin typeface="Calibri"/>
                <a:ea typeface="Calibri"/>
                <a:cs typeface="Calibri"/>
                <a:sym typeface="Calibri"/>
              </a:rPr>
              <a:t>A trivial circuit-switched network</a:t>
            </a:r>
            <a:endParaRPr/>
          </a:p>
        </p:txBody>
      </p:sp>
      <p:pic>
        <p:nvPicPr>
          <p:cNvPr id="1174" name="Google Shape;1174;p80"/>
          <p:cNvPicPr preferRelativeResize="0"/>
          <p:nvPr/>
        </p:nvPicPr>
        <p:blipFill rotWithShape="1">
          <a:blip r:embed="rId3">
            <a:alphaModFix/>
          </a:blip>
          <a:srcRect b="0" l="0" r="0" t="0"/>
          <a:stretch/>
        </p:blipFill>
        <p:spPr>
          <a:xfrm>
            <a:off x="812800" y="1143000"/>
            <a:ext cx="7527925" cy="4217988"/>
          </a:xfrm>
          <a:prstGeom prst="rect">
            <a:avLst/>
          </a:prstGeom>
          <a:noFill/>
          <a:ln>
            <a:noFill/>
          </a:ln>
        </p:spPr>
      </p:pic>
      <p:pic>
        <p:nvPicPr>
          <p:cNvPr id="1175" name="Google Shape;1175;p80"/>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1"/>
          <p:cNvSpPr/>
          <p:nvPr/>
        </p:nvSpPr>
        <p:spPr>
          <a:xfrm>
            <a:off x="228600" y="1371600"/>
            <a:ext cx="8686800" cy="39354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4 shows the situation. Telephone 1 is connected to telephone 7; 2 to 5; 3 to 8; and 4 to 6. Of course the situation may change when new connections are made. The switch controls the connections.</a:t>
            </a:r>
            <a:endParaRPr/>
          </a:p>
        </p:txBody>
      </p:sp>
      <p:sp>
        <p:nvSpPr>
          <p:cNvPr id="1182" name="Google Shape;1182;p81"/>
          <p:cNvSpPr txBox="1"/>
          <p:nvPr/>
        </p:nvSpPr>
        <p:spPr>
          <a:xfrm>
            <a:off x="609600" y="228600"/>
            <a:ext cx="62484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Example 1</a:t>
            </a:r>
            <a:endParaRPr/>
          </a:p>
        </p:txBody>
      </p:sp>
      <p:pic>
        <p:nvPicPr>
          <p:cNvPr id="1183" name="Google Shape;1183;p81"/>
          <p:cNvPicPr preferRelativeResize="0"/>
          <p:nvPr/>
        </p:nvPicPr>
        <p:blipFill rotWithShape="1">
          <a:blip r:embed="rId3">
            <a:alphaModFix/>
          </a:blip>
          <a:srcRect b="0" l="0" r="0" t="0"/>
          <a:stretch/>
        </p:blipFill>
        <p:spPr>
          <a:xfrm>
            <a:off x="7391400" y="228600"/>
            <a:ext cx="1343026" cy="762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82"/>
          <p:cNvSpPr/>
          <p:nvPr/>
        </p:nvSpPr>
        <p:spPr>
          <a:xfrm>
            <a:off x="381000" y="5181600"/>
            <a:ext cx="83820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000"/>
              <a:buFont typeface="Times"/>
              <a:buNone/>
            </a:pPr>
            <a:r>
              <a:rPr b="0" i="0" lang="en-US" sz="2000">
                <a:solidFill>
                  <a:srgbClr val="FF0000"/>
                </a:solidFill>
                <a:latin typeface="Times"/>
                <a:ea typeface="Times"/>
                <a:cs typeface="Times"/>
                <a:sym typeface="Times"/>
              </a:rPr>
              <a:t> </a:t>
            </a:r>
            <a:r>
              <a:rPr b="0" i="0" lang="en-US" sz="2800">
                <a:solidFill>
                  <a:srgbClr val="FF0000"/>
                </a:solidFill>
                <a:latin typeface="Calibri"/>
                <a:ea typeface="Calibri"/>
                <a:cs typeface="Calibri"/>
                <a:sym typeface="Calibri"/>
              </a:rPr>
              <a:t>Figure 4:  </a:t>
            </a:r>
            <a:r>
              <a:rPr b="0" i="0" lang="en-US" sz="2800">
                <a:solidFill>
                  <a:srgbClr val="000000"/>
                </a:solidFill>
                <a:latin typeface="Calibri"/>
                <a:ea typeface="Calibri"/>
                <a:cs typeface="Calibri"/>
                <a:sym typeface="Calibri"/>
              </a:rPr>
              <a:t>Circuit-switched network used in Example 1</a:t>
            </a:r>
            <a:endParaRPr/>
          </a:p>
        </p:txBody>
      </p:sp>
      <p:pic>
        <p:nvPicPr>
          <p:cNvPr id="1192" name="Google Shape;1192;p82"/>
          <p:cNvPicPr preferRelativeResize="0"/>
          <p:nvPr/>
        </p:nvPicPr>
        <p:blipFill rotWithShape="1">
          <a:blip r:embed="rId3">
            <a:alphaModFix/>
          </a:blip>
          <a:srcRect b="0" l="0" r="0" t="0"/>
          <a:stretch/>
        </p:blipFill>
        <p:spPr>
          <a:xfrm>
            <a:off x="381000" y="1828800"/>
            <a:ext cx="8459788" cy="3228975"/>
          </a:xfrm>
          <a:prstGeom prst="rect">
            <a:avLst/>
          </a:prstGeom>
          <a:noFill/>
          <a:ln>
            <a:noFill/>
          </a:ln>
        </p:spPr>
      </p:pic>
      <p:pic>
        <p:nvPicPr>
          <p:cNvPr id="1193" name="Google Shape;1193;p82"/>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25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3"/>
          <p:cNvSpPr/>
          <p:nvPr/>
        </p:nvSpPr>
        <p:spPr>
          <a:xfrm>
            <a:off x="228600" y="1524000"/>
            <a:ext cx="8686800" cy="43624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5 shows the situation.</a:t>
            </a:r>
            <a:endParaRPr/>
          </a:p>
        </p:txBody>
      </p:sp>
      <p:sp>
        <p:nvSpPr>
          <p:cNvPr id="1200" name="Google Shape;1200;p83"/>
          <p:cNvSpPr txBox="1"/>
          <p:nvPr/>
        </p:nvSpPr>
        <p:spPr>
          <a:xfrm>
            <a:off x="1143000" y="457200"/>
            <a:ext cx="5334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600"/>
              <a:buFont typeface="Calibri"/>
              <a:buNone/>
            </a:pPr>
            <a:r>
              <a:rPr lang="en-US" sz="3600">
                <a:solidFill>
                  <a:srgbClr val="FF0000"/>
                </a:solidFill>
                <a:latin typeface="Calibri"/>
                <a:ea typeface="Calibri"/>
                <a:cs typeface="Calibri"/>
                <a:sym typeface="Calibri"/>
              </a:rPr>
              <a:t>Example 2</a:t>
            </a:r>
            <a:endParaRPr/>
          </a:p>
        </p:txBody>
      </p:sp>
      <p:pic>
        <p:nvPicPr>
          <p:cNvPr id="1201" name="Google Shape;1201;p83"/>
          <p:cNvPicPr preferRelativeResize="0"/>
          <p:nvPr/>
        </p:nvPicPr>
        <p:blipFill rotWithShape="1">
          <a:blip r:embed="rId3">
            <a:alphaModFix/>
          </a:blip>
          <a:srcRect b="0" l="0" r="0" t="0"/>
          <a:stretch/>
        </p:blipFill>
        <p:spPr>
          <a:xfrm>
            <a:off x="7467600" y="304800"/>
            <a:ext cx="1343025" cy="7620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84"/>
          <p:cNvSpPr/>
          <p:nvPr/>
        </p:nvSpPr>
        <p:spPr>
          <a:xfrm>
            <a:off x="533400" y="5257800"/>
            <a:ext cx="82296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5:  </a:t>
            </a:r>
            <a:r>
              <a:rPr b="0" i="0" lang="en-US" sz="2800">
                <a:solidFill>
                  <a:srgbClr val="000000"/>
                </a:solidFill>
                <a:latin typeface="Calibri"/>
                <a:ea typeface="Calibri"/>
                <a:cs typeface="Calibri"/>
                <a:sym typeface="Calibri"/>
              </a:rPr>
              <a:t>Circuit-switched network used in Example 2</a:t>
            </a:r>
            <a:endParaRPr/>
          </a:p>
        </p:txBody>
      </p:sp>
      <p:pic>
        <p:nvPicPr>
          <p:cNvPr id="1210" name="Google Shape;1210;p84"/>
          <p:cNvPicPr preferRelativeResize="0"/>
          <p:nvPr/>
        </p:nvPicPr>
        <p:blipFill rotWithShape="1">
          <a:blip r:embed="rId3">
            <a:alphaModFix/>
          </a:blip>
          <a:srcRect b="0" l="0" r="0" t="0"/>
          <a:stretch/>
        </p:blipFill>
        <p:spPr>
          <a:xfrm>
            <a:off x="457200" y="1371600"/>
            <a:ext cx="8180387" cy="3432175"/>
          </a:xfrm>
          <a:prstGeom prst="rect">
            <a:avLst/>
          </a:prstGeom>
          <a:noFill/>
          <a:ln>
            <a:noFill/>
          </a:ln>
        </p:spPr>
      </p:pic>
      <p:pic>
        <p:nvPicPr>
          <p:cNvPr id="1211" name="Google Shape;1211;p84"/>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2250"/>
                                        <p:tgtEl>
                                          <p:spTgt spid="1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85"/>
          <p:cNvSpPr txBox="1"/>
          <p:nvPr/>
        </p:nvSpPr>
        <p:spPr>
          <a:xfrm>
            <a:off x="1143000" y="1143000"/>
            <a:ext cx="67056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Three Phases</a:t>
            </a:r>
            <a:endParaRPr/>
          </a:p>
        </p:txBody>
      </p:sp>
      <p:sp>
        <p:nvSpPr>
          <p:cNvPr id="1220" name="Google Shape;1220;p85"/>
          <p:cNvSpPr/>
          <p:nvPr/>
        </p:nvSpPr>
        <p:spPr>
          <a:xfrm>
            <a:off x="533400" y="2057400"/>
            <a:ext cx="7924800" cy="2227263"/>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actual communication in a circuit-switched network requires three phases: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connection setup,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data transfer, and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connection teardown.</a:t>
            </a:r>
            <a:endParaRPr/>
          </a:p>
        </p:txBody>
      </p:sp>
      <p:pic>
        <p:nvPicPr>
          <p:cNvPr id="1221" name="Google Shape;1221;p85"/>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86"/>
          <p:cNvSpPr/>
          <p:nvPr/>
        </p:nvSpPr>
        <p:spPr>
          <a:xfrm>
            <a:off x="304800" y="5257800"/>
            <a:ext cx="8610600" cy="894733"/>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chemeClr val="dk1"/>
              </a:buClr>
              <a:buSzPts val="2000"/>
              <a:buFont typeface="Calibri"/>
              <a:buNone/>
            </a:pPr>
            <a:r>
              <a:t/>
            </a:r>
            <a:endParaRPr b="0" i="0" sz="2000">
              <a:solidFill>
                <a:srgbClr val="FF0000"/>
              </a:solidFill>
              <a:latin typeface="Times"/>
              <a:ea typeface="Times"/>
              <a:cs typeface="Times"/>
              <a:sym typeface="Times"/>
            </a:endParaRPr>
          </a:p>
          <a:p>
            <a:pPr indent="0" lvl="0" marL="0" marR="0" rtl="0" algn="l">
              <a:spcBef>
                <a:spcPts val="0"/>
              </a:spcBef>
              <a:spcAft>
                <a:spcPts val="0"/>
              </a:spcAft>
              <a:buClr>
                <a:srgbClr val="FF0000"/>
              </a:buClr>
              <a:buSzPts val="3200"/>
              <a:buFont typeface="Calibri"/>
              <a:buNone/>
            </a:pPr>
            <a:r>
              <a:rPr b="0" i="0" lang="en-US" sz="3200">
                <a:solidFill>
                  <a:srgbClr val="FF0000"/>
                </a:solidFill>
                <a:latin typeface="Calibri"/>
                <a:ea typeface="Calibri"/>
                <a:cs typeface="Calibri"/>
                <a:sym typeface="Calibri"/>
              </a:rPr>
              <a:t>Figure 6 : </a:t>
            </a:r>
            <a:r>
              <a:rPr b="0" i="0" lang="en-US" sz="3200">
                <a:solidFill>
                  <a:srgbClr val="000000"/>
                </a:solidFill>
                <a:latin typeface="Calibri"/>
                <a:ea typeface="Calibri"/>
                <a:cs typeface="Calibri"/>
                <a:sym typeface="Calibri"/>
              </a:rPr>
              <a:t>circuit-switched network three phases</a:t>
            </a:r>
            <a:endParaRPr/>
          </a:p>
        </p:txBody>
      </p:sp>
      <p:pic>
        <p:nvPicPr>
          <p:cNvPr id="1230" name="Google Shape;1230;p86"/>
          <p:cNvPicPr preferRelativeResize="0"/>
          <p:nvPr/>
        </p:nvPicPr>
        <p:blipFill rotWithShape="1">
          <a:blip r:embed="rId3">
            <a:alphaModFix/>
          </a:blip>
          <a:srcRect b="0" l="0" r="0" t="0"/>
          <a:stretch/>
        </p:blipFill>
        <p:spPr>
          <a:xfrm>
            <a:off x="304800" y="914400"/>
            <a:ext cx="8420100" cy="4454525"/>
          </a:xfrm>
          <a:prstGeom prst="rect">
            <a:avLst/>
          </a:prstGeom>
          <a:noFill/>
          <a:ln>
            <a:noFill/>
          </a:ln>
        </p:spPr>
      </p:pic>
      <p:pic>
        <p:nvPicPr>
          <p:cNvPr id="1231" name="Google Shape;1231;p86"/>
          <p:cNvPicPr preferRelativeResize="0"/>
          <p:nvPr/>
        </p:nvPicPr>
        <p:blipFill rotWithShape="1">
          <a:blip r:embed="rId4">
            <a:alphaModFix/>
          </a:blip>
          <a:srcRect b="0" l="0" r="0" t="0"/>
          <a:stretch/>
        </p:blipFill>
        <p:spPr>
          <a:xfrm>
            <a:off x="1385888" y="2209800"/>
            <a:ext cx="6767512" cy="466725"/>
          </a:xfrm>
          <a:prstGeom prst="rect">
            <a:avLst/>
          </a:prstGeom>
          <a:noFill/>
          <a:ln>
            <a:noFill/>
          </a:ln>
        </p:spPr>
      </p:pic>
      <p:pic>
        <p:nvPicPr>
          <p:cNvPr id="1232" name="Google Shape;1232;p86"/>
          <p:cNvPicPr preferRelativeResize="0"/>
          <p:nvPr/>
        </p:nvPicPr>
        <p:blipFill rotWithShape="1">
          <a:blip r:embed="rId5">
            <a:alphaModFix/>
          </a:blip>
          <a:srcRect b="0" l="0" r="0" t="0"/>
          <a:stretch/>
        </p:blipFill>
        <p:spPr>
          <a:xfrm>
            <a:off x="1385888" y="2667000"/>
            <a:ext cx="6767512" cy="473075"/>
          </a:xfrm>
          <a:prstGeom prst="rect">
            <a:avLst/>
          </a:prstGeom>
          <a:noFill/>
          <a:ln>
            <a:noFill/>
          </a:ln>
        </p:spPr>
      </p:pic>
      <p:pic>
        <p:nvPicPr>
          <p:cNvPr id="1233" name="Google Shape;1233;p86"/>
          <p:cNvPicPr preferRelativeResize="0"/>
          <p:nvPr/>
        </p:nvPicPr>
        <p:blipFill rotWithShape="1">
          <a:blip r:embed="rId6">
            <a:alphaModFix/>
          </a:blip>
          <a:srcRect b="0" l="0" r="0" t="0"/>
          <a:stretch/>
        </p:blipFill>
        <p:spPr>
          <a:xfrm>
            <a:off x="1462088" y="3124200"/>
            <a:ext cx="6767512" cy="1592263"/>
          </a:xfrm>
          <a:prstGeom prst="rect">
            <a:avLst/>
          </a:prstGeom>
          <a:noFill/>
          <a:ln>
            <a:noFill/>
          </a:ln>
        </p:spPr>
      </p:pic>
      <p:pic>
        <p:nvPicPr>
          <p:cNvPr id="1234" name="Google Shape;1234;p86"/>
          <p:cNvPicPr preferRelativeResize="0"/>
          <p:nvPr/>
        </p:nvPicPr>
        <p:blipFill rotWithShape="1">
          <a:blip r:embed="rId5">
            <a:alphaModFix/>
          </a:blip>
          <a:srcRect b="0" l="0" r="0" t="0"/>
          <a:stretch/>
        </p:blipFill>
        <p:spPr>
          <a:xfrm>
            <a:off x="1447800" y="4784725"/>
            <a:ext cx="6767513" cy="473075"/>
          </a:xfrm>
          <a:prstGeom prst="rect">
            <a:avLst/>
          </a:prstGeom>
          <a:noFill/>
          <a:ln>
            <a:noFill/>
          </a:ln>
        </p:spPr>
      </p:pic>
      <p:pic>
        <p:nvPicPr>
          <p:cNvPr id="1235" name="Google Shape;1235;p86"/>
          <p:cNvPicPr preferRelativeResize="0"/>
          <p:nvPr/>
        </p:nvPicPr>
        <p:blipFill rotWithShape="1">
          <a:blip r:embed="rId7">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2000"/>
                                        <p:tgtEl>
                                          <p:spTgt spid="1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20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2000"/>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2000"/>
                                        <p:tgtEl>
                                          <p:spTgt spid="1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87"/>
          <p:cNvSpPr txBox="1"/>
          <p:nvPr/>
        </p:nvSpPr>
        <p:spPr>
          <a:xfrm>
            <a:off x="3429000" y="6350"/>
            <a:ext cx="3109913" cy="120332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Efficiency</a:t>
            </a:r>
            <a:endParaRPr/>
          </a:p>
        </p:txBody>
      </p:sp>
      <p:sp>
        <p:nvSpPr>
          <p:cNvPr id="1244" name="Google Shape;1244;p87"/>
          <p:cNvSpPr/>
          <p:nvPr/>
        </p:nvSpPr>
        <p:spPr>
          <a:xfrm>
            <a:off x="381000" y="1293813"/>
            <a:ext cx="7924800" cy="44037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It can be argued that circuit-switched networks are not as efficient as the other two types of networks because resources are allocated during the entire duration of the connection.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These resources are unavailable to other connections. In a telephone network, people normally terminate the communication when they have finished their conversation.</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p:txBody>
      </p:sp>
      <p:pic>
        <p:nvPicPr>
          <p:cNvPr id="1245" name="Google Shape;1245;p87"/>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88"/>
          <p:cNvSpPr txBox="1"/>
          <p:nvPr/>
        </p:nvSpPr>
        <p:spPr>
          <a:xfrm>
            <a:off x="2127250" y="1219200"/>
            <a:ext cx="45720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Delay</a:t>
            </a:r>
            <a:endParaRPr/>
          </a:p>
        </p:txBody>
      </p:sp>
      <p:sp>
        <p:nvSpPr>
          <p:cNvPr id="1254" name="Google Shape;1254;p88"/>
          <p:cNvSpPr/>
          <p:nvPr/>
        </p:nvSpPr>
        <p:spPr>
          <a:xfrm>
            <a:off x="450850" y="2438400"/>
            <a:ext cx="7924800" cy="1373188"/>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During data transfer the data are not delayed at each switch; the resources are allocated for the duration of the connection.</a:t>
            </a:r>
            <a:endParaRPr/>
          </a:p>
        </p:txBody>
      </p:sp>
      <p:pic>
        <p:nvPicPr>
          <p:cNvPr id="1255" name="Google Shape;1255;p88"/>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89"/>
          <p:cNvSpPr/>
          <p:nvPr/>
        </p:nvSpPr>
        <p:spPr>
          <a:xfrm>
            <a:off x="457200" y="5867400"/>
            <a:ext cx="7924800" cy="586957"/>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3200"/>
              <a:buFont typeface="Calibri"/>
              <a:buNone/>
            </a:pPr>
            <a:r>
              <a:rPr b="0" i="0" lang="en-US" sz="3200">
                <a:solidFill>
                  <a:srgbClr val="FF0000"/>
                </a:solidFill>
                <a:latin typeface="Calibri"/>
                <a:ea typeface="Calibri"/>
                <a:cs typeface="Calibri"/>
                <a:sym typeface="Calibri"/>
              </a:rPr>
              <a:t>Figure 7:  </a:t>
            </a:r>
            <a:r>
              <a:rPr b="0" i="0" lang="en-US" sz="3200">
                <a:solidFill>
                  <a:srgbClr val="000000"/>
                </a:solidFill>
                <a:latin typeface="Calibri"/>
                <a:ea typeface="Calibri"/>
                <a:cs typeface="Calibri"/>
                <a:sym typeface="Calibri"/>
              </a:rPr>
              <a:t>Delay in a circuit-switched network</a:t>
            </a:r>
            <a:endParaRPr/>
          </a:p>
        </p:txBody>
      </p:sp>
      <p:pic>
        <p:nvPicPr>
          <p:cNvPr id="1264" name="Google Shape;1264;p89"/>
          <p:cNvPicPr preferRelativeResize="0"/>
          <p:nvPr/>
        </p:nvPicPr>
        <p:blipFill rotWithShape="1">
          <a:blip r:embed="rId3">
            <a:alphaModFix/>
          </a:blip>
          <a:srcRect b="0" l="0" r="0" t="0"/>
          <a:stretch/>
        </p:blipFill>
        <p:spPr>
          <a:xfrm>
            <a:off x="381000" y="914400"/>
            <a:ext cx="8420100" cy="4454525"/>
          </a:xfrm>
          <a:prstGeom prst="rect">
            <a:avLst/>
          </a:prstGeom>
          <a:noFill/>
          <a:ln>
            <a:noFill/>
          </a:ln>
        </p:spPr>
      </p:pic>
      <p:pic>
        <p:nvPicPr>
          <p:cNvPr id="1265" name="Google Shape;1265;p89"/>
          <p:cNvPicPr preferRelativeResize="0"/>
          <p:nvPr/>
        </p:nvPicPr>
        <p:blipFill rotWithShape="1">
          <a:blip r:embed="rId4">
            <a:alphaModFix/>
          </a:blip>
          <a:srcRect b="0" l="0" r="0" t="0"/>
          <a:stretch/>
        </p:blipFill>
        <p:spPr>
          <a:xfrm>
            <a:off x="1385888" y="2209800"/>
            <a:ext cx="6767512" cy="466725"/>
          </a:xfrm>
          <a:prstGeom prst="rect">
            <a:avLst/>
          </a:prstGeom>
          <a:noFill/>
          <a:ln>
            <a:noFill/>
          </a:ln>
        </p:spPr>
      </p:pic>
      <p:pic>
        <p:nvPicPr>
          <p:cNvPr id="1266" name="Google Shape;1266;p89"/>
          <p:cNvPicPr preferRelativeResize="0"/>
          <p:nvPr/>
        </p:nvPicPr>
        <p:blipFill rotWithShape="1">
          <a:blip r:embed="rId5">
            <a:alphaModFix/>
          </a:blip>
          <a:srcRect b="0" l="0" r="0" t="0"/>
          <a:stretch/>
        </p:blipFill>
        <p:spPr>
          <a:xfrm>
            <a:off x="1385888" y="2667000"/>
            <a:ext cx="6767512" cy="473075"/>
          </a:xfrm>
          <a:prstGeom prst="rect">
            <a:avLst/>
          </a:prstGeom>
          <a:noFill/>
          <a:ln>
            <a:noFill/>
          </a:ln>
        </p:spPr>
      </p:pic>
      <p:pic>
        <p:nvPicPr>
          <p:cNvPr id="1267" name="Google Shape;1267;p89"/>
          <p:cNvPicPr preferRelativeResize="0"/>
          <p:nvPr/>
        </p:nvPicPr>
        <p:blipFill rotWithShape="1">
          <a:blip r:embed="rId6">
            <a:alphaModFix/>
          </a:blip>
          <a:srcRect b="0" l="0" r="0" t="0"/>
          <a:stretch/>
        </p:blipFill>
        <p:spPr>
          <a:xfrm>
            <a:off x="1462088" y="3124200"/>
            <a:ext cx="6767512" cy="1592263"/>
          </a:xfrm>
          <a:prstGeom prst="rect">
            <a:avLst/>
          </a:prstGeom>
          <a:noFill/>
          <a:ln>
            <a:noFill/>
          </a:ln>
        </p:spPr>
      </p:pic>
      <p:pic>
        <p:nvPicPr>
          <p:cNvPr id="1268" name="Google Shape;1268;p89"/>
          <p:cNvPicPr preferRelativeResize="0"/>
          <p:nvPr/>
        </p:nvPicPr>
        <p:blipFill rotWithShape="1">
          <a:blip r:embed="rId5">
            <a:alphaModFix/>
          </a:blip>
          <a:srcRect b="0" l="0" r="0" t="0"/>
          <a:stretch/>
        </p:blipFill>
        <p:spPr>
          <a:xfrm>
            <a:off x="1447800" y="4784725"/>
            <a:ext cx="6767513" cy="473075"/>
          </a:xfrm>
          <a:prstGeom prst="rect">
            <a:avLst/>
          </a:prstGeom>
          <a:noFill/>
          <a:ln>
            <a:noFill/>
          </a:ln>
        </p:spPr>
      </p:pic>
      <p:pic>
        <p:nvPicPr>
          <p:cNvPr id="1269" name="Google Shape;1269;p89"/>
          <p:cNvPicPr preferRelativeResize="0"/>
          <p:nvPr/>
        </p:nvPicPr>
        <p:blipFill rotWithShape="1">
          <a:blip r:embed="rId7">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2000"/>
                                        <p:tgtEl>
                                          <p:spTgt spid="1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2000"/>
                                        <p:tgtEl>
                                          <p:spTgt spid="1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2000"/>
                                        <p:tgtEl>
                                          <p:spTgt spid="1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2000"/>
                                        <p:tgtEl>
                                          <p:spTgt spid="1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300"/>
              <a:buFont typeface="Calibri"/>
              <a:buNone/>
            </a:pPr>
            <a:r>
              <a:rPr lang="en-US">
                <a:solidFill>
                  <a:srgbClr val="FF0000"/>
                </a:solidFill>
              </a:rPr>
              <a:t>Evolution of Computer Networks</a:t>
            </a:r>
            <a:endParaRPr/>
          </a:p>
        </p:txBody>
      </p:sp>
      <p:pic>
        <p:nvPicPr>
          <p:cNvPr descr="download.png" id="151" name="Google Shape;151;p9"/>
          <p:cNvPicPr preferRelativeResize="0"/>
          <p:nvPr/>
        </p:nvPicPr>
        <p:blipFill rotWithShape="1">
          <a:blip r:embed="rId3">
            <a:alphaModFix/>
          </a:blip>
          <a:srcRect b="0" l="0" r="0" t="0"/>
          <a:stretch/>
        </p:blipFill>
        <p:spPr>
          <a:xfrm>
            <a:off x="6457950" y="0"/>
            <a:ext cx="2686050" cy="982661"/>
          </a:xfrm>
          <a:prstGeom prst="rect">
            <a:avLst/>
          </a:prstGeom>
          <a:noFill/>
          <a:ln>
            <a:noFill/>
          </a:ln>
        </p:spPr>
      </p:pic>
      <p:sp>
        <p:nvSpPr>
          <p:cNvPr id="152" name="Google Shape;152;p9"/>
          <p:cNvSpPr txBox="1"/>
          <p:nvPr/>
        </p:nvSpPr>
        <p:spPr>
          <a:xfrm>
            <a:off x="304800" y="1295400"/>
            <a:ext cx="8458200" cy="51816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1881: Twisted pair for local loops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1885: AT&amp;T formed</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1892: Automatic telephone switches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1903: 3 million telephones in the US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1915: First transcontinental cable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1927: First transatlantic cable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1937: first round-the-world call</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1946: National numbering plan</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Telephone network is the dominating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communication network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Used circuit switching </a:t>
            </a:r>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225425" lvl="0" marL="342900" marR="0" rtl="0" algn="l">
              <a:lnSpc>
                <a:spcPct val="100000"/>
              </a:lnSpc>
              <a:spcBef>
                <a:spcPts val="370"/>
              </a:spcBef>
              <a:spcAft>
                <a:spcPts val="0"/>
              </a:spcAft>
              <a:buClr>
                <a:schemeClr val="dk1"/>
              </a:buClr>
              <a:buSzPct val="100000"/>
              <a:buFont typeface="Arial"/>
              <a:buNone/>
            </a:pPr>
            <a:r>
              <a:t/>
            </a:r>
            <a:endParaRPr b="1" i="0" sz="2000" u="none" cap="none" strike="noStrike">
              <a:solidFill>
                <a:srgbClr val="0033CC"/>
              </a:solidFill>
              <a:latin typeface="Times New Roman"/>
              <a:ea typeface="Times New Roman"/>
              <a:cs typeface="Times New Roman"/>
              <a:sym typeface="Times New Roman"/>
            </a:endParaRPr>
          </a:p>
          <a:p>
            <a:pPr indent="-225425" lvl="6" marL="2571750" marR="0" rtl="0" algn="l">
              <a:lnSpc>
                <a:spcPct val="100000"/>
              </a:lnSpc>
              <a:spcBef>
                <a:spcPts val="370"/>
              </a:spcBef>
              <a:spcAft>
                <a:spcPts val="0"/>
              </a:spcAft>
              <a:buClr>
                <a:schemeClr val="dk1"/>
              </a:buClr>
              <a:buSzPct val="100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78435" lvl="1" marL="342900" marR="0" rtl="0" algn="l">
              <a:lnSpc>
                <a:spcPct val="100000"/>
              </a:lnSpc>
              <a:spcBef>
                <a:spcPts val="518"/>
              </a:spcBef>
              <a:spcAft>
                <a:spcPts val="0"/>
              </a:spcAft>
              <a:buClr>
                <a:schemeClr val="dk1"/>
              </a:buClr>
              <a:buSzPct val="100000"/>
              <a:buFont typeface="Arial"/>
              <a:buNone/>
            </a:pPr>
            <a:r>
              <a:t/>
            </a:r>
            <a:endParaRPr b="1" i="0" sz="2800" u="none" cap="none" strike="noStrike">
              <a:solidFill>
                <a:schemeClr val="dk1"/>
              </a:solidFill>
              <a:latin typeface="Calibri"/>
              <a:ea typeface="Calibri"/>
              <a:cs typeface="Calibri"/>
              <a:sym typeface="Calibri"/>
            </a:endParaRPr>
          </a:p>
        </p:txBody>
      </p:sp>
      <p:pic>
        <p:nvPicPr>
          <p:cNvPr descr="C:\Users\t0ph3r\Documents\CS 4700\assets\UTP_cable.jpg" id="153" name="Google Shape;153;p9"/>
          <p:cNvPicPr preferRelativeResize="0"/>
          <p:nvPr/>
        </p:nvPicPr>
        <p:blipFill rotWithShape="1">
          <a:blip r:embed="rId4">
            <a:alphaModFix/>
          </a:blip>
          <a:srcRect b="0" l="0" r="0" t="0"/>
          <a:stretch/>
        </p:blipFill>
        <p:spPr>
          <a:xfrm>
            <a:off x="6934200" y="1447800"/>
            <a:ext cx="1981200" cy="2152650"/>
          </a:xfrm>
          <a:prstGeom prst="rect">
            <a:avLst/>
          </a:prstGeom>
          <a:noFill/>
          <a:ln>
            <a:noFill/>
          </a:ln>
        </p:spPr>
      </p:pic>
      <p:pic>
        <p:nvPicPr>
          <p:cNvPr descr="C:\Users\t0ph3r\Documents\CS 4700\assets\p4-1-att.jpg" id="154" name="Google Shape;154;p9"/>
          <p:cNvPicPr preferRelativeResize="0"/>
          <p:nvPr/>
        </p:nvPicPr>
        <p:blipFill rotWithShape="1">
          <a:blip r:embed="rId5">
            <a:alphaModFix/>
          </a:blip>
          <a:srcRect b="0" l="0" r="0" t="0"/>
          <a:stretch/>
        </p:blipFill>
        <p:spPr>
          <a:xfrm>
            <a:off x="7086600" y="4038600"/>
            <a:ext cx="1766104" cy="18539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90"/>
          <p:cNvSpPr txBox="1"/>
          <p:nvPr/>
        </p:nvSpPr>
        <p:spPr>
          <a:xfrm>
            <a:off x="1600200" y="406400"/>
            <a:ext cx="7239000" cy="863955"/>
          </a:xfrm>
          <a:prstGeom prst="rect">
            <a:avLst/>
          </a:prstGeom>
          <a:noFill/>
          <a:ln>
            <a:noFill/>
          </a:ln>
        </p:spPr>
        <p:txBody>
          <a:bodyPr anchorCtr="0" anchor="t" bIns="46800" lIns="90000" spcFirstLastPara="1" rIns="90000" wrap="square" tIns="46800">
            <a:spAutoFit/>
          </a:bodyPr>
          <a:lstStyle/>
          <a:p>
            <a:pPr indent="0" lvl="2" marL="0" marR="0" rtl="0" algn="l">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a:t>
            </a:r>
            <a:r>
              <a:rPr b="0" i="0" lang="en-US" sz="3200" u="none" cap="none" strike="noStrike">
                <a:solidFill>
                  <a:srgbClr val="FF0000"/>
                </a:solidFill>
                <a:latin typeface="Calibri"/>
                <a:ea typeface="Calibri"/>
                <a:cs typeface="Calibri"/>
                <a:sym typeface="Calibri"/>
              </a:rPr>
              <a:t>3   PACKET SWITCHING</a:t>
            </a:r>
            <a:endParaRPr/>
          </a:p>
          <a:p>
            <a:pPr indent="0" lvl="2"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278" name="Google Shape;1278;p90"/>
          <p:cNvSpPr txBox="1"/>
          <p:nvPr/>
        </p:nvSpPr>
        <p:spPr>
          <a:xfrm>
            <a:off x="8229600" y="6400800"/>
            <a:ext cx="184150" cy="3667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90"/>
          <p:cNvSpPr/>
          <p:nvPr/>
        </p:nvSpPr>
        <p:spPr>
          <a:xfrm>
            <a:off x="228600" y="1658939"/>
            <a:ext cx="8229600" cy="4249498"/>
          </a:xfrm>
          <a:prstGeom prst="rect">
            <a:avLst/>
          </a:prstGeom>
          <a:no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Calibri"/>
              <a:buNone/>
            </a:pPr>
            <a:r>
              <a:rPr b="0" i="0" lang="en-US" sz="2800">
                <a:solidFill>
                  <a:srgbClr val="000000"/>
                </a:solidFill>
                <a:latin typeface="Calibri"/>
                <a:ea typeface="Calibri"/>
                <a:cs typeface="Calibri"/>
                <a:sym typeface="Calibri"/>
              </a:rPr>
              <a:t>A packet-switched network divides the data into packets of fixed or variable size.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Calibri"/>
              <a:ea typeface="Calibri"/>
              <a:cs typeface="Calibri"/>
              <a:sym typeface="Calibri"/>
            </a:endParaRPr>
          </a:p>
          <a:p>
            <a:pPr indent="0" lvl="0" marL="0" marR="0" rtl="0" algn="just">
              <a:spcBef>
                <a:spcPts val="0"/>
              </a:spcBef>
              <a:spcAft>
                <a:spcPts val="0"/>
              </a:spcAft>
              <a:buClr>
                <a:srgbClr val="000000"/>
              </a:buClr>
              <a:buSzPts val="2800"/>
              <a:buFont typeface="Calibri"/>
              <a:buNone/>
            </a:pPr>
            <a:r>
              <a:rPr b="0" i="0" lang="en-US" sz="2800">
                <a:solidFill>
                  <a:srgbClr val="000000"/>
                </a:solidFill>
                <a:latin typeface="Calibri"/>
                <a:ea typeface="Calibri"/>
                <a:cs typeface="Calibri"/>
                <a:sym typeface="Calibri"/>
              </a:rPr>
              <a:t>The size of the packet is determined by the network and the governing protocol.</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Calibri"/>
              <a:ea typeface="Calibri"/>
              <a:cs typeface="Calibri"/>
              <a:sym typeface="Calibri"/>
            </a:endParaRPr>
          </a:p>
          <a:p>
            <a:pPr indent="0" lvl="0" marL="0" marR="0" rtl="0" algn="just">
              <a:spcBef>
                <a:spcPts val="0"/>
              </a:spcBef>
              <a:spcAft>
                <a:spcPts val="0"/>
              </a:spcAft>
              <a:buClr>
                <a:srgbClr val="000000"/>
              </a:buClr>
              <a:buSzPts val="2800"/>
              <a:buFont typeface="Calibri"/>
              <a:buNone/>
            </a:pPr>
            <a:r>
              <a:rPr b="0" i="0" lang="en-US" sz="2800">
                <a:solidFill>
                  <a:srgbClr val="000000"/>
                </a:solidFill>
                <a:latin typeface="Calibri"/>
                <a:ea typeface="Calibri"/>
                <a:cs typeface="Calibri"/>
                <a:sym typeface="Calibri"/>
              </a:rPr>
              <a:t>Packet switched networks are classified as</a:t>
            </a:r>
            <a:endParaRPr/>
          </a:p>
          <a:p>
            <a:pPr indent="0" lvl="0" marL="0" marR="0" rtl="0" algn="just">
              <a:spcBef>
                <a:spcPts val="0"/>
              </a:spcBef>
              <a:spcAft>
                <a:spcPts val="0"/>
              </a:spcAft>
              <a:buClr>
                <a:srgbClr val="000000"/>
              </a:buClr>
              <a:buSzPts val="1260"/>
              <a:buFont typeface="Noto Sans Symbols"/>
              <a:buNone/>
            </a:pPr>
            <a:r>
              <a:rPr b="0" i="0" lang="en-US" sz="2800">
                <a:solidFill>
                  <a:srgbClr val="000000"/>
                </a:solidFill>
                <a:latin typeface="Calibri"/>
                <a:ea typeface="Calibri"/>
                <a:cs typeface="Calibri"/>
                <a:sym typeface="Calibri"/>
              </a:rPr>
              <a:t>a) Datagram Networks</a:t>
            </a:r>
            <a:endParaRPr/>
          </a:p>
          <a:p>
            <a:pPr indent="0" lvl="0" marL="0" marR="0" rtl="0" algn="just">
              <a:spcBef>
                <a:spcPts val="0"/>
              </a:spcBef>
              <a:spcAft>
                <a:spcPts val="0"/>
              </a:spcAft>
              <a:buClr>
                <a:srgbClr val="000000"/>
              </a:buClr>
              <a:buSzPts val="1260"/>
              <a:buFont typeface="Noto Sans Symbols"/>
              <a:buNone/>
            </a:pPr>
            <a:r>
              <a:rPr b="0" i="0" lang="en-US" sz="2800">
                <a:solidFill>
                  <a:srgbClr val="000000"/>
                </a:solidFill>
                <a:latin typeface="Calibri"/>
                <a:ea typeface="Calibri"/>
                <a:cs typeface="Calibri"/>
                <a:sym typeface="Calibri"/>
              </a:rPr>
              <a:t>b) Virtual circuit Networks</a:t>
            </a:r>
            <a:endParaRPr/>
          </a:p>
          <a:p>
            <a:pPr indent="0" lvl="0" marL="0" marR="0" rtl="0" algn="just">
              <a:spcBef>
                <a:spcPts val="0"/>
              </a:spcBef>
              <a:spcAft>
                <a:spcPts val="0"/>
              </a:spcAft>
              <a:buClr>
                <a:schemeClr val="dk1"/>
              </a:buClr>
              <a:buSzPts val="1800"/>
              <a:buFont typeface="Calibri"/>
              <a:buNone/>
            </a:pPr>
            <a:r>
              <a:t/>
            </a:r>
            <a:endParaRPr b="0" i="0" sz="1800">
              <a:solidFill>
                <a:srgbClr val="000000"/>
              </a:solidFill>
              <a:latin typeface="Times New Roman"/>
              <a:ea typeface="Times New Roman"/>
              <a:cs typeface="Times New Roman"/>
              <a:sym typeface="Times New Roman"/>
            </a:endParaRPr>
          </a:p>
        </p:txBody>
      </p:sp>
      <p:pic>
        <p:nvPicPr>
          <p:cNvPr id="1280" name="Google Shape;1280;p90"/>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1"/>
          <p:cNvSpPr txBox="1"/>
          <p:nvPr/>
        </p:nvSpPr>
        <p:spPr>
          <a:xfrm>
            <a:off x="1144588" y="0"/>
            <a:ext cx="564515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Datagram Networks</a:t>
            </a:r>
            <a:endParaRPr/>
          </a:p>
        </p:txBody>
      </p:sp>
      <p:sp>
        <p:nvSpPr>
          <p:cNvPr id="1289" name="Google Shape;1289;p91"/>
          <p:cNvSpPr/>
          <p:nvPr/>
        </p:nvSpPr>
        <p:spPr>
          <a:xfrm>
            <a:off x="381000" y="1293813"/>
            <a:ext cx="7924800" cy="4833937"/>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In a datagram network, each packet is treated independently of all others.</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In a datagram network, each packet is treated independently of all others.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A datagram network operates at the Network layer.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Even if a packet is part of a multipacket transmission, the network treats packets as though they existed alone. </a:t>
            </a:r>
            <a:endParaRPr/>
          </a:p>
        </p:txBody>
      </p:sp>
      <p:pic>
        <p:nvPicPr>
          <p:cNvPr id="1290" name="Google Shape;1290;p91"/>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92"/>
          <p:cNvSpPr txBox="1"/>
          <p:nvPr/>
        </p:nvSpPr>
        <p:spPr>
          <a:xfrm>
            <a:off x="2438400" y="71438"/>
            <a:ext cx="4144963" cy="649287"/>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Datagram Networks</a:t>
            </a:r>
            <a:endParaRPr/>
          </a:p>
        </p:txBody>
      </p:sp>
      <p:sp>
        <p:nvSpPr>
          <p:cNvPr id="1299" name="Google Shape;1299;p92"/>
          <p:cNvSpPr/>
          <p:nvPr/>
        </p:nvSpPr>
        <p:spPr>
          <a:xfrm>
            <a:off x="381000" y="1293813"/>
            <a:ext cx="7924800" cy="44037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Even if a packet is part of a multipacket transmission, the network treats each packet as an independent message.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Each packet of one message can travel a different route towards their final destination.</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Packets using this approach are referred to as </a:t>
            </a:r>
            <a:r>
              <a:rPr b="0" i="0" lang="en-US" sz="2800" u="sng">
                <a:solidFill>
                  <a:srgbClr val="000000"/>
                </a:solidFill>
                <a:latin typeface="Times New Roman"/>
                <a:ea typeface="Times New Roman"/>
                <a:cs typeface="Times New Roman"/>
                <a:sym typeface="Times New Roman"/>
              </a:rPr>
              <a:t>datagrams</a:t>
            </a:r>
            <a:r>
              <a:rPr b="0" i="0" lang="en-US" sz="2800">
                <a:solidFill>
                  <a:srgbClr val="000000"/>
                </a:solidFill>
                <a:latin typeface="Times New Roman"/>
                <a:ea typeface="Times New Roman"/>
                <a:cs typeface="Times New Roman"/>
                <a:sym typeface="Times New Roman"/>
              </a:rPr>
              <a:t>.</a:t>
            </a:r>
            <a:endParaRPr/>
          </a:p>
        </p:txBody>
      </p:sp>
      <p:pic>
        <p:nvPicPr>
          <p:cNvPr id="1300" name="Google Shape;1300;p92"/>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3"/>
          <p:cNvSpPr/>
          <p:nvPr/>
        </p:nvSpPr>
        <p:spPr>
          <a:xfrm>
            <a:off x="304800" y="4800600"/>
            <a:ext cx="88392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8:  </a:t>
            </a:r>
            <a:r>
              <a:rPr b="0" i="0" lang="en-US" sz="2800">
                <a:solidFill>
                  <a:srgbClr val="000000"/>
                </a:solidFill>
                <a:latin typeface="Calibri"/>
                <a:ea typeface="Calibri"/>
                <a:cs typeface="Calibri"/>
                <a:sym typeface="Calibri"/>
              </a:rPr>
              <a:t>A Datagram network with four 3-level switches</a:t>
            </a:r>
            <a:endParaRPr/>
          </a:p>
        </p:txBody>
      </p:sp>
      <p:pic>
        <p:nvPicPr>
          <p:cNvPr id="1309" name="Google Shape;1309;p93"/>
          <p:cNvPicPr preferRelativeResize="0"/>
          <p:nvPr/>
        </p:nvPicPr>
        <p:blipFill rotWithShape="1">
          <a:blip r:embed="rId3">
            <a:alphaModFix/>
          </a:blip>
          <a:srcRect b="0" l="0" r="0" t="0"/>
          <a:stretch/>
        </p:blipFill>
        <p:spPr>
          <a:xfrm>
            <a:off x="381000" y="1371600"/>
            <a:ext cx="8008938" cy="3025775"/>
          </a:xfrm>
          <a:prstGeom prst="rect">
            <a:avLst/>
          </a:prstGeom>
          <a:noFill/>
          <a:ln>
            <a:noFill/>
          </a:ln>
        </p:spPr>
      </p:pic>
      <p:pic>
        <p:nvPicPr>
          <p:cNvPr id="1310" name="Google Shape;1310;p93"/>
          <p:cNvPicPr preferRelativeResize="0"/>
          <p:nvPr/>
        </p:nvPicPr>
        <p:blipFill rotWithShape="1">
          <a:blip r:embed="rId4">
            <a:alphaModFix/>
          </a:blip>
          <a:srcRect b="0" l="0" r="0" t="0"/>
          <a:stretch/>
        </p:blipFill>
        <p:spPr>
          <a:xfrm>
            <a:off x="860425" y="2554288"/>
            <a:ext cx="1501775" cy="265112"/>
          </a:xfrm>
          <a:prstGeom prst="rect">
            <a:avLst/>
          </a:prstGeom>
          <a:noFill/>
          <a:ln>
            <a:noFill/>
          </a:ln>
        </p:spPr>
      </p:pic>
      <p:pic>
        <p:nvPicPr>
          <p:cNvPr id="1311" name="Google Shape;1311;p93"/>
          <p:cNvPicPr preferRelativeResize="0"/>
          <p:nvPr/>
        </p:nvPicPr>
        <p:blipFill rotWithShape="1">
          <a:blip r:embed="rId5">
            <a:alphaModFix/>
          </a:blip>
          <a:srcRect b="0" l="0" r="0" t="0"/>
          <a:stretch/>
        </p:blipFill>
        <p:spPr>
          <a:xfrm>
            <a:off x="5024438" y="2436813"/>
            <a:ext cx="255587" cy="250825"/>
          </a:xfrm>
          <a:prstGeom prst="rect">
            <a:avLst/>
          </a:prstGeom>
          <a:noFill/>
          <a:ln>
            <a:noFill/>
          </a:ln>
        </p:spPr>
      </p:pic>
      <p:pic>
        <p:nvPicPr>
          <p:cNvPr id="1312" name="Google Shape;1312;p93"/>
          <p:cNvPicPr preferRelativeResize="0"/>
          <p:nvPr/>
        </p:nvPicPr>
        <p:blipFill rotWithShape="1">
          <a:blip r:embed="rId6">
            <a:alphaModFix/>
          </a:blip>
          <a:srcRect b="0" l="0" r="0" t="0"/>
          <a:stretch/>
        </p:blipFill>
        <p:spPr>
          <a:xfrm>
            <a:off x="3722688" y="2951163"/>
            <a:ext cx="255587" cy="255587"/>
          </a:xfrm>
          <a:prstGeom prst="rect">
            <a:avLst/>
          </a:prstGeom>
          <a:noFill/>
          <a:ln>
            <a:noFill/>
          </a:ln>
        </p:spPr>
      </p:pic>
      <p:pic>
        <p:nvPicPr>
          <p:cNvPr id="1313" name="Google Shape;1313;p93"/>
          <p:cNvPicPr preferRelativeResize="0"/>
          <p:nvPr/>
        </p:nvPicPr>
        <p:blipFill rotWithShape="1">
          <a:blip r:embed="rId7">
            <a:alphaModFix/>
          </a:blip>
          <a:srcRect b="0" l="0" r="0" t="0"/>
          <a:stretch/>
        </p:blipFill>
        <p:spPr>
          <a:xfrm>
            <a:off x="3471863" y="2443163"/>
            <a:ext cx="250825" cy="250825"/>
          </a:xfrm>
          <a:prstGeom prst="rect">
            <a:avLst/>
          </a:prstGeom>
          <a:noFill/>
          <a:ln>
            <a:noFill/>
          </a:ln>
        </p:spPr>
      </p:pic>
      <p:pic>
        <p:nvPicPr>
          <p:cNvPr id="1314" name="Google Shape;1314;p93"/>
          <p:cNvPicPr preferRelativeResize="0"/>
          <p:nvPr/>
        </p:nvPicPr>
        <p:blipFill rotWithShape="1">
          <a:blip r:embed="rId8">
            <a:alphaModFix/>
          </a:blip>
          <a:srcRect b="0" l="0" r="0" t="0"/>
          <a:stretch/>
        </p:blipFill>
        <p:spPr>
          <a:xfrm>
            <a:off x="2971800" y="3570288"/>
            <a:ext cx="255588" cy="249237"/>
          </a:xfrm>
          <a:prstGeom prst="rect">
            <a:avLst/>
          </a:prstGeom>
          <a:noFill/>
          <a:ln>
            <a:noFill/>
          </a:ln>
        </p:spPr>
      </p:pic>
      <p:pic>
        <p:nvPicPr>
          <p:cNvPr id="1315" name="Google Shape;1315;p93"/>
          <p:cNvPicPr preferRelativeResize="0"/>
          <p:nvPr/>
        </p:nvPicPr>
        <p:blipFill rotWithShape="1">
          <a:blip r:embed="rId5">
            <a:alphaModFix/>
          </a:blip>
          <a:srcRect b="0" l="0" r="0" t="0"/>
          <a:stretch/>
        </p:blipFill>
        <p:spPr>
          <a:xfrm>
            <a:off x="4619625" y="3081338"/>
            <a:ext cx="255588" cy="250825"/>
          </a:xfrm>
          <a:prstGeom prst="rect">
            <a:avLst/>
          </a:prstGeom>
          <a:noFill/>
          <a:ln>
            <a:noFill/>
          </a:ln>
        </p:spPr>
      </p:pic>
      <p:pic>
        <p:nvPicPr>
          <p:cNvPr id="1316" name="Google Shape;1316;p93"/>
          <p:cNvPicPr preferRelativeResize="0"/>
          <p:nvPr/>
        </p:nvPicPr>
        <p:blipFill rotWithShape="1">
          <a:blip r:embed="rId5">
            <a:alphaModFix/>
          </a:blip>
          <a:srcRect b="0" l="0" r="0" t="0"/>
          <a:stretch/>
        </p:blipFill>
        <p:spPr>
          <a:xfrm>
            <a:off x="5324475" y="3890963"/>
            <a:ext cx="255588" cy="250825"/>
          </a:xfrm>
          <a:prstGeom prst="rect">
            <a:avLst/>
          </a:prstGeom>
          <a:noFill/>
          <a:ln>
            <a:noFill/>
          </a:ln>
        </p:spPr>
      </p:pic>
      <p:pic>
        <p:nvPicPr>
          <p:cNvPr id="1317" name="Google Shape;1317;p93"/>
          <p:cNvPicPr preferRelativeResize="0"/>
          <p:nvPr/>
        </p:nvPicPr>
        <p:blipFill rotWithShape="1">
          <a:blip r:embed="rId9">
            <a:alphaModFix/>
          </a:blip>
          <a:srcRect b="0" l="0" r="0" t="0"/>
          <a:stretch/>
        </p:blipFill>
        <p:spPr>
          <a:xfrm>
            <a:off x="4276725" y="4229100"/>
            <a:ext cx="254000" cy="250825"/>
          </a:xfrm>
          <a:prstGeom prst="rect">
            <a:avLst/>
          </a:prstGeom>
          <a:noFill/>
          <a:ln>
            <a:noFill/>
          </a:ln>
        </p:spPr>
      </p:pic>
      <p:pic>
        <p:nvPicPr>
          <p:cNvPr id="1318" name="Google Shape;1318;p93"/>
          <p:cNvPicPr preferRelativeResize="0"/>
          <p:nvPr/>
        </p:nvPicPr>
        <p:blipFill rotWithShape="1">
          <a:blip r:embed="rId10">
            <a:alphaModFix/>
          </a:blip>
          <a:srcRect b="0" l="0" r="0" t="0"/>
          <a:stretch/>
        </p:blipFill>
        <p:spPr>
          <a:xfrm>
            <a:off x="6021388" y="3627438"/>
            <a:ext cx="249237" cy="250825"/>
          </a:xfrm>
          <a:prstGeom prst="rect">
            <a:avLst/>
          </a:prstGeom>
          <a:noFill/>
          <a:ln>
            <a:noFill/>
          </a:ln>
        </p:spPr>
      </p:pic>
      <p:pic>
        <p:nvPicPr>
          <p:cNvPr id="1319" name="Google Shape;1319;p93"/>
          <p:cNvPicPr preferRelativeResize="0"/>
          <p:nvPr/>
        </p:nvPicPr>
        <p:blipFill rotWithShape="1">
          <a:blip r:embed="rId11">
            <a:alphaModFix/>
          </a:blip>
          <a:srcRect b="0" l="0" r="0" t="0"/>
          <a:stretch/>
        </p:blipFill>
        <p:spPr>
          <a:xfrm>
            <a:off x="4846638" y="4090988"/>
            <a:ext cx="255587" cy="254000"/>
          </a:xfrm>
          <a:prstGeom prst="rect">
            <a:avLst/>
          </a:prstGeom>
          <a:noFill/>
          <a:ln>
            <a:noFill/>
          </a:ln>
        </p:spPr>
      </p:pic>
      <p:pic>
        <p:nvPicPr>
          <p:cNvPr id="1320" name="Google Shape;1320;p93"/>
          <p:cNvPicPr preferRelativeResize="0"/>
          <p:nvPr/>
        </p:nvPicPr>
        <p:blipFill rotWithShape="1">
          <a:blip r:embed="rId12">
            <a:alphaModFix/>
          </a:blip>
          <a:srcRect b="0" l="0" r="0" t="0"/>
          <a:stretch/>
        </p:blipFill>
        <p:spPr>
          <a:xfrm>
            <a:off x="6477000" y="4221163"/>
            <a:ext cx="1501775" cy="249237"/>
          </a:xfrm>
          <a:prstGeom prst="rect">
            <a:avLst/>
          </a:prstGeom>
          <a:noFill/>
          <a:ln>
            <a:noFill/>
          </a:ln>
        </p:spPr>
      </p:pic>
      <p:pic>
        <p:nvPicPr>
          <p:cNvPr id="1321" name="Google Shape;1321;p93"/>
          <p:cNvPicPr preferRelativeResize="0"/>
          <p:nvPr/>
        </p:nvPicPr>
        <p:blipFill rotWithShape="1">
          <a:blip r:embed="rId13">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275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3250"/>
                                        <p:tgtEl>
                                          <p:spTgt spid="1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94"/>
          <p:cNvSpPr txBox="1"/>
          <p:nvPr/>
        </p:nvSpPr>
        <p:spPr>
          <a:xfrm>
            <a:off x="1052513" y="728663"/>
            <a:ext cx="6858000" cy="642937"/>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Datagram Networks</a:t>
            </a:r>
            <a:endParaRPr/>
          </a:p>
        </p:txBody>
      </p:sp>
      <p:sp>
        <p:nvSpPr>
          <p:cNvPr id="1330" name="Google Shape;1330;p94"/>
          <p:cNvSpPr/>
          <p:nvPr/>
        </p:nvSpPr>
        <p:spPr>
          <a:xfrm>
            <a:off x="395288" y="1371600"/>
            <a:ext cx="7924800" cy="4833938"/>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All packets have a destination address in the header.</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packets have a destination address in the header.</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The destination address for each datagram is used at a router to forward the message towards its final destination.</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packet header contains a sequence number in the header so it can be ordered at the destination.</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p:txBody>
      </p:sp>
      <p:pic>
        <p:nvPicPr>
          <p:cNvPr id="1331" name="Google Shape;1331;p94"/>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95"/>
          <p:cNvSpPr/>
          <p:nvPr/>
        </p:nvSpPr>
        <p:spPr>
          <a:xfrm>
            <a:off x="1219200" y="5791200"/>
            <a:ext cx="7010400" cy="525401"/>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9:  </a:t>
            </a:r>
            <a:r>
              <a:rPr b="0" i="0" lang="en-US" sz="2800">
                <a:solidFill>
                  <a:srgbClr val="000000"/>
                </a:solidFill>
                <a:latin typeface="Calibri"/>
                <a:ea typeface="Calibri"/>
                <a:cs typeface="Calibri"/>
                <a:sym typeface="Calibri"/>
              </a:rPr>
              <a:t>Routing table in a datagram network</a:t>
            </a:r>
            <a:endParaRPr/>
          </a:p>
        </p:txBody>
      </p:sp>
      <p:pic>
        <p:nvPicPr>
          <p:cNvPr id="1340" name="Google Shape;1340;p95"/>
          <p:cNvPicPr preferRelativeResize="0"/>
          <p:nvPr/>
        </p:nvPicPr>
        <p:blipFill rotWithShape="1">
          <a:blip r:embed="rId3">
            <a:alphaModFix/>
          </a:blip>
          <a:srcRect b="0" l="0" r="0" t="0"/>
          <a:stretch/>
        </p:blipFill>
        <p:spPr>
          <a:xfrm>
            <a:off x="990600" y="1447800"/>
            <a:ext cx="7543800" cy="4164013"/>
          </a:xfrm>
          <a:prstGeom prst="rect">
            <a:avLst/>
          </a:prstGeom>
          <a:noFill/>
          <a:ln>
            <a:noFill/>
          </a:ln>
        </p:spPr>
      </p:pic>
      <p:pic>
        <p:nvPicPr>
          <p:cNvPr id="1341" name="Google Shape;1341;p95"/>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0"/>
                                        </p:tgtEl>
                                        <p:attrNameLst>
                                          <p:attrName>style.visibility</p:attrName>
                                        </p:attrNameLst>
                                      </p:cBhvr>
                                      <p:to>
                                        <p:strVal val="visible"/>
                                      </p:to>
                                    </p:set>
                                    <p:anim calcmode="lin" valueType="num">
                                      <p:cBhvr additive="base">
                                        <p:cTn dur="1500"/>
                                        <p:tgtEl>
                                          <p:spTgt spid="1340"/>
                                        </p:tgtEl>
                                        <p:attrNameLst>
                                          <p:attrName>ppt_w</p:attrName>
                                        </p:attrNameLst>
                                      </p:cBhvr>
                                      <p:tavLst>
                                        <p:tav fmla="" tm="0">
                                          <p:val>
                                            <p:strVal val="0"/>
                                          </p:val>
                                        </p:tav>
                                        <p:tav fmla="" tm="100000">
                                          <p:val>
                                            <p:strVal val="#ppt_w"/>
                                          </p:val>
                                        </p:tav>
                                      </p:tavLst>
                                    </p:anim>
                                    <p:anim calcmode="lin" valueType="num">
                                      <p:cBhvr additive="base">
                                        <p:cTn dur="1500"/>
                                        <p:tgtEl>
                                          <p:spTgt spid="13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96"/>
          <p:cNvSpPr/>
          <p:nvPr/>
        </p:nvSpPr>
        <p:spPr>
          <a:xfrm>
            <a:off x="685800" y="5638800"/>
            <a:ext cx="8229600" cy="463846"/>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2400"/>
              <a:buFont typeface="Calibri"/>
              <a:buNone/>
            </a:pPr>
            <a:r>
              <a:rPr b="0" i="0" lang="en-US" sz="2400">
                <a:solidFill>
                  <a:srgbClr val="FF0000"/>
                </a:solidFill>
                <a:latin typeface="Calibri"/>
                <a:ea typeface="Calibri"/>
                <a:cs typeface="Calibri"/>
                <a:sym typeface="Calibri"/>
              </a:rPr>
              <a:t>Figure 10:  </a:t>
            </a:r>
            <a:r>
              <a:rPr b="0" i="0" lang="en-US" sz="2400">
                <a:solidFill>
                  <a:srgbClr val="000000"/>
                </a:solidFill>
                <a:latin typeface="Calibri"/>
                <a:ea typeface="Calibri"/>
                <a:cs typeface="Calibri"/>
                <a:sym typeface="Calibri"/>
              </a:rPr>
              <a:t>Delays in a datagram network (compare to next slide)</a:t>
            </a:r>
            <a:endParaRPr/>
          </a:p>
        </p:txBody>
      </p:sp>
      <p:pic>
        <p:nvPicPr>
          <p:cNvPr id="1350" name="Google Shape;1350;p96"/>
          <p:cNvPicPr preferRelativeResize="0"/>
          <p:nvPr/>
        </p:nvPicPr>
        <p:blipFill rotWithShape="1">
          <a:blip r:embed="rId3">
            <a:alphaModFix/>
          </a:blip>
          <a:srcRect b="0" l="0" r="0" t="0"/>
          <a:stretch/>
        </p:blipFill>
        <p:spPr>
          <a:xfrm>
            <a:off x="1600200" y="838200"/>
            <a:ext cx="6623050" cy="3482975"/>
          </a:xfrm>
          <a:prstGeom prst="rect">
            <a:avLst/>
          </a:prstGeom>
          <a:noFill/>
          <a:ln>
            <a:noFill/>
          </a:ln>
        </p:spPr>
      </p:pic>
      <p:pic>
        <p:nvPicPr>
          <p:cNvPr id="1351" name="Google Shape;1351;p96"/>
          <p:cNvPicPr preferRelativeResize="0"/>
          <p:nvPr/>
        </p:nvPicPr>
        <p:blipFill rotWithShape="1">
          <a:blip r:embed="rId4">
            <a:alphaModFix/>
          </a:blip>
          <a:srcRect b="0" l="0" r="0" t="0"/>
          <a:stretch/>
        </p:blipFill>
        <p:spPr>
          <a:xfrm>
            <a:off x="1981200" y="3321050"/>
            <a:ext cx="1905000" cy="528638"/>
          </a:xfrm>
          <a:prstGeom prst="rect">
            <a:avLst/>
          </a:prstGeom>
          <a:noFill/>
          <a:ln>
            <a:noFill/>
          </a:ln>
        </p:spPr>
      </p:pic>
      <p:pic>
        <p:nvPicPr>
          <p:cNvPr id="1352" name="Google Shape;1352;p96"/>
          <p:cNvPicPr preferRelativeResize="0"/>
          <p:nvPr/>
        </p:nvPicPr>
        <p:blipFill rotWithShape="1">
          <a:blip r:embed="rId5">
            <a:alphaModFix/>
          </a:blip>
          <a:srcRect b="0" l="0" r="0" t="0"/>
          <a:stretch/>
        </p:blipFill>
        <p:spPr>
          <a:xfrm>
            <a:off x="0" y="838200"/>
            <a:ext cx="1566862" cy="1143000"/>
          </a:xfrm>
          <a:prstGeom prst="rect">
            <a:avLst/>
          </a:prstGeom>
          <a:noFill/>
          <a:ln>
            <a:noFill/>
          </a:ln>
        </p:spPr>
      </p:pic>
      <p:pic>
        <p:nvPicPr>
          <p:cNvPr id="1353" name="Google Shape;1353;p96"/>
          <p:cNvPicPr preferRelativeResize="0"/>
          <p:nvPr/>
        </p:nvPicPr>
        <p:blipFill rotWithShape="1">
          <a:blip r:embed="rId4">
            <a:alphaModFix/>
          </a:blip>
          <a:srcRect b="0" l="0" r="0" t="0"/>
          <a:stretch/>
        </p:blipFill>
        <p:spPr>
          <a:xfrm>
            <a:off x="3884613" y="3967163"/>
            <a:ext cx="1905000" cy="528637"/>
          </a:xfrm>
          <a:prstGeom prst="rect">
            <a:avLst/>
          </a:prstGeom>
          <a:noFill/>
          <a:ln>
            <a:noFill/>
          </a:ln>
        </p:spPr>
      </p:pic>
      <p:pic>
        <p:nvPicPr>
          <p:cNvPr id="1354" name="Google Shape;1354;p96"/>
          <p:cNvPicPr preferRelativeResize="0"/>
          <p:nvPr/>
        </p:nvPicPr>
        <p:blipFill rotWithShape="1">
          <a:blip r:embed="rId6">
            <a:alphaModFix/>
          </a:blip>
          <a:srcRect b="0" l="0" r="0" t="0"/>
          <a:stretch/>
        </p:blipFill>
        <p:spPr>
          <a:xfrm>
            <a:off x="5788025" y="4608513"/>
            <a:ext cx="1905000" cy="530225"/>
          </a:xfrm>
          <a:prstGeom prst="rect">
            <a:avLst/>
          </a:prstGeom>
          <a:noFill/>
          <a:ln>
            <a:noFill/>
          </a:ln>
        </p:spPr>
      </p:pic>
      <p:pic>
        <p:nvPicPr>
          <p:cNvPr id="1355" name="Google Shape;1355;p96"/>
          <p:cNvPicPr preferRelativeResize="0"/>
          <p:nvPr/>
        </p:nvPicPr>
        <p:blipFill rotWithShape="1">
          <a:blip r:embed="rId7">
            <a:alphaModFix/>
          </a:blip>
          <a:srcRect b="0" l="0" r="0" t="0"/>
          <a:stretch/>
        </p:blipFill>
        <p:spPr>
          <a:xfrm>
            <a:off x="2667000" y="3848100"/>
            <a:ext cx="1150938" cy="571500"/>
          </a:xfrm>
          <a:prstGeom prst="rect">
            <a:avLst/>
          </a:prstGeom>
          <a:noFill/>
          <a:ln>
            <a:noFill/>
          </a:ln>
        </p:spPr>
      </p:pic>
      <p:pic>
        <p:nvPicPr>
          <p:cNvPr id="1356" name="Google Shape;1356;p96"/>
          <p:cNvPicPr preferRelativeResize="0"/>
          <p:nvPr/>
        </p:nvPicPr>
        <p:blipFill rotWithShape="1">
          <a:blip r:embed="rId8">
            <a:alphaModFix/>
          </a:blip>
          <a:srcRect b="0" l="0" r="0" t="0"/>
          <a:stretch/>
        </p:blipFill>
        <p:spPr>
          <a:xfrm>
            <a:off x="4570413" y="4495800"/>
            <a:ext cx="1150937" cy="571500"/>
          </a:xfrm>
          <a:prstGeom prst="rect">
            <a:avLst/>
          </a:prstGeom>
          <a:noFill/>
          <a:ln>
            <a:noFill/>
          </a:ln>
        </p:spPr>
      </p:pic>
      <p:pic>
        <p:nvPicPr>
          <p:cNvPr id="1357" name="Google Shape;1357;p96"/>
          <p:cNvPicPr preferRelativeResize="0"/>
          <p:nvPr/>
        </p:nvPicPr>
        <p:blipFill rotWithShape="1">
          <a:blip r:embed="rId9">
            <a:alphaModFix/>
          </a:blip>
          <a:srcRect b="0" l="0" r="0" t="0"/>
          <a:stretch/>
        </p:blipFill>
        <p:spPr>
          <a:xfrm>
            <a:off x="7902575" y="3276600"/>
            <a:ext cx="401638" cy="1862138"/>
          </a:xfrm>
          <a:prstGeom prst="rect">
            <a:avLst/>
          </a:prstGeom>
          <a:noFill/>
          <a:ln>
            <a:noFill/>
          </a:ln>
        </p:spPr>
      </p:pic>
      <p:pic>
        <p:nvPicPr>
          <p:cNvPr id="1358" name="Google Shape;1358;p96"/>
          <p:cNvPicPr preferRelativeResize="0"/>
          <p:nvPr/>
        </p:nvPicPr>
        <p:blipFill rotWithShape="1">
          <a:blip r:embed="rId10">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250"/>
                                        <p:tgtEl>
                                          <p:spTgt spid="1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000"/>
                                        <p:tgtEl>
                                          <p:spTgt spid="1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25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97"/>
          <p:cNvSpPr/>
          <p:nvPr/>
        </p:nvSpPr>
        <p:spPr>
          <a:xfrm>
            <a:off x="381000" y="5593935"/>
            <a:ext cx="8458200" cy="1264065"/>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chemeClr val="dk1"/>
              </a:buClr>
              <a:buSzPts val="2000"/>
              <a:buFont typeface="Calibri"/>
              <a:buNone/>
            </a:pPr>
            <a:r>
              <a:t/>
            </a:r>
            <a:endParaRPr b="0" i="0" sz="2000">
              <a:solidFill>
                <a:srgbClr val="FF0000"/>
              </a:solidFill>
              <a:latin typeface="Times"/>
              <a:ea typeface="Times"/>
              <a:cs typeface="Times"/>
              <a:sym typeface="Times"/>
            </a:endParaRPr>
          </a:p>
          <a:p>
            <a:pPr indent="0" lvl="0" marL="0" marR="0" rtl="0" algn="l">
              <a:spcBef>
                <a:spcPts val="0"/>
              </a:spcBef>
              <a:spcAft>
                <a:spcPts val="0"/>
              </a:spcAft>
              <a:buClr>
                <a:srgbClr val="FF0000"/>
              </a:buClr>
              <a:buSzPts val="2800"/>
              <a:buFont typeface="Calibri"/>
              <a:buNone/>
            </a:pPr>
            <a:r>
              <a:rPr b="0" i="0" lang="en-US" sz="2800">
                <a:solidFill>
                  <a:srgbClr val="FF0000"/>
                </a:solidFill>
                <a:latin typeface="Calibri"/>
                <a:ea typeface="Calibri"/>
                <a:cs typeface="Calibri"/>
                <a:sym typeface="Calibri"/>
              </a:rPr>
              <a:t>Figure 11: </a:t>
            </a:r>
            <a:r>
              <a:rPr b="0" i="0" lang="en-US" sz="2800">
                <a:solidFill>
                  <a:srgbClr val="000000"/>
                </a:solidFill>
                <a:latin typeface="Calibri"/>
                <a:ea typeface="Calibri"/>
                <a:cs typeface="Calibri"/>
                <a:sym typeface="Calibri"/>
              </a:rPr>
              <a:t>Compare the datagram network to the circuit-switched network</a:t>
            </a:r>
            <a:endParaRPr/>
          </a:p>
        </p:txBody>
      </p:sp>
      <p:pic>
        <p:nvPicPr>
          <p:cNvPr id="1367" name="Google Shape;1367;p97"/>
          <p:cNvPicPr preferRelativeResize="0"/>
          <p:nvPr/>
        </p:nvPicPr>
        <p:blipFill rotWithShape="1">
          <a:blip r:embed="rId3">
            <a:alphaModFix/>
          </a:blip>
          <a:srcRect b="0" l="0" r="0" t="0"/>
          <a:stretch/>
        </p:blipFill>
        <p:spPr>
          <a:xfrm>
            <a:off x="152400" y="609600"/>
            <a:ext cx="8420100" cy="4454525"/>
          </a:xfrm>
          <a:prstGeom prst="rect">
            <a:avLst/>
          </a:prstGeom>
          <a:noFill/>
          <a:ln>
            <a:noFill/>
          </a:ln>
        </p:spPr>
      </p:pic>
      <p:pic>
        <p:nvPicPr>
          <p:cNvPr id="1368" name="Google Shape;1368;p97"/>
          <p:cNvPicPr preferRelativeResize="0"/>
          <p:nvPr/>
        </p:nvPicPr>
        <p:blipFill rotWithShape="1">
          <a:blip r:embed="rId4">
            <a:alphaModFix/>
          </a:blip>
          <a:srcRect b="0" l="0" r="0" t="0"/>
          <a:stretch/>
        </p:blipFill>
        <p:spPr>
          <a:xfrm>
            <a:off x="1385888" y="2819400"/>
            <a:ext cx="6767512" cy="466725"/>
          </a:xfrm>
          <a:prstGeom prst="rect">
            <a:avLst/>
          </a:prstGeom>
          <a:noFill/>
          <a:ln>
            <a:noFill/>
          </a:ln>
        </p:spPr>
      </p:pic>
      <p:pic>
        <p:nvPicPr>
          <p:cNvPr id="1369" name="Google Shape;1369;p97"/>
          <p:cNvPicPr preferRelativeResize="0"/>
          <p:nvPr/>
        </p:nvPicPr>
        <p:blipFill rotWithShape="1">
          <a:blip r:embed="rId5">
            <a:alphaModFix/>
          </a:blip>
          <a:srcRect b="0" l="0" r="0" t="0"/>
          <a:stretch/>
        </p:blipFill>
        <p:spPr>
          <a:xfrm>
            <a:off x="1385888" y="3276600"/>
            <a:ext cx="6767512" cy="473075"/>
          </a:xfrm>
          <a:prstGeom prst="rect">
            <a:avLst/>
          </a:prstGeom>
          <a:noFill/>
          <a:ln>
            <a:noFill/>
          </a:ln>
        </p:spPr>
      </p:pic>
      <p:pic>
        <p:nvPicPr>
          <p:cNvPr id="1370" name="Google Shape;1370;p97"/>
          <p:cNvPicPr preferRelativeResize="0"/>
          <p:nvPr/>
        </p:nvPicPr>
        <p:blipFill rotWithShape="1">
          <a:blip r:embed="rId6">
            <a:alphaModFix/>
          </a:blip>
          <a:srcRect b="0" l="0" r="0" t="0"/>
          <a:stretch/>
        </p:blipFill>
        <p:spPr>
          <a:xfrm>
            <a:off x="1462088" y="3733800"/>
            <a:ext cx="6767512" cy="1592263"/>
          </a:xfrm>
          <a:prstGeom prst="rect">
            <a:avLst/>
          </a:prstGeom>
          <a:noFill/>
          <a:ln>
            <a:noFill/>
          </a:ln>
        </p:spPr>
      </p:pic>
      <p:pic>
        <p:nvPicPr>
          <p:cNvPr id="1371" name="Google Shape;1371;p97"/>
          <p:cNvPicPr preferRelativeResize="0"/>
          <p:nvPr/>
        </p:nvPicPr>
        <p:blipFill rotWithShape="1">
          <a:blip r:embed="rId5">
            <a:alphaModFix/>
          </a:blip>
          <a:srcRect b="0" l="0" r="0" t="0"/>
          <a:stretch/>
        </p:blipFill>
        <p:spPr>
          <a:xfrm>
            <a:off x="1447800" y="5394325"/>
            <a:ext cx="6767513" cy="473075"/>
          </a:xfrm>
          <a:prstGeom prst="rect">
            <a:avLst/>
          </a:prstGeom>
          <a:noFill/>
          <a:ln>
            <a:noFill/>
          </a:ln>
        </p:spPr>
      </p:pic>
      <p:pic>
        <p:nvPicPr>
          <p:cNvPr id="1372" name="Google Shape;1372;p97"/>
          <p:cNvPicPr preferRelativeResize="0"/>
          <p:nvPr/>
        </p:nvPicPr>
        <p:blipFill rotWithShape="1">
          <a:blip r:embed="rId7">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8"/>
          <p:cNvSpPr txBox="1"/>
          <p:nvPr/>
        </p:nvSpPr>
        <p:spPr>
          <a:xfrm>
            <a:off x="1371600" y="0"/>
            <a:ext cx="7297738"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rgbClr val="FF0000"/>
              </a:buClr>
              <a:buSzPts val="3600"/>
              <a:buFont typeface="Times New Roman"/>
              <a:buNone/>
            </a:pPr>
            <a:r>
              <a:rPr b="0" i="0" lang="en-US" sz="3600">
                <a:solidFill>
                  <a:srgbClr val="FF0000"/>
                </a:solidFill>
                <a:latin typeface="Times New Roman"/>
                <a:ea typeface="Times New Roman"/>
                <a:cs typeface="Times New Roman"/>
                <a:sym typeface="Times New Roman"/>
              </a:rPr>
              <a:t>  3.1 Virtual-Circuit Networks</a:t>
            </a:r>
            <a:endParaRPr/>
          </a:p>
        </p:txBody>
      </p:sp>
      <p:sp>
        <p:nvSpPr>
          <p:cNvPr id="1381" name="Google Shape;1381;p98"/>
          <p:cNvSpPr/>
          <p:nvPr/>
        </p:nvSpPr>
        <p:spPr>
          <a:xfrm>
            <a:off x="381000" y="1293813"/>
            <a:ext cx="7924800" cy="5265737"/>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A virtual-circuit network is a cross between a circuit-switched network and a datagram network. </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virtual-circuit shares  characteristics of both.</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SzPts val="2800"/>
              <a:buFont typeface="Times New Roman"/>
              <a:buNone/>
            </a:pPr>
            <a:r>
              <a:rPr b="0" i="0" lang="en-US" sz="2800">
                <a:solidFill>
                  <a:srgbClr val="000000"/>
                </a:solidFill>
                <a:latin typeface="Times New Roman"/>
                <a:ea typeface="Times New Roman"/>
                <a:cs typeface="Times New Roman"/>
                <a:sym typeface="Times New Roman"/>
              </a:rPr>
              <a:t>The virtual-circuit network operates at the data-link layer.</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800">
                <a:solidFill>
                  <a:srgbClr val="000000"/>
                </a:solidFill>
                <a:latin typeface="Times New Roman"/>
                <a:ea typeface="Times New Roman"/>
                <a:cs typeface="Times New Roman"/>
                <a:sym typeface="Times New Roman"/>
              </a:rPr>
              <a:t>The packets for a virtual circuit network are known as frames.</a:t>
            </a:r>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800"/>
              <a:buFont typeface="Calibri"/>
              <a:buNone/>
            </a:pPr>
            <a:r>
              <a:t/>
            </a:r>
            <a:endParaRPr b="0" i="0" sz="2800">
              <a:solidFill>
                <a:srgbClr val="000000"/>
              </a:solidFill>
              <a:latin typeface="Times New Roman"/>
              <a:ea typeface="Times New Roman"/>
              <a:cs typeface="Times New Roman"/>
              <a:sym typeface="Times New Roman"/>
            </a:endParaRPr>
          </a:p>
        </p:txBody>
      </p:sp>
      <p:pic>
        <p:nvPicPr>
          <p:cNvPr id="1382" name="Google Shape;1382;p98"/>
          <p:cNvPicPr preferRelativeResize="0"/>
          <p:nvPr/>
        </p:nvPicPr>
        <p:blipFill rotWithShape="1">
          <a:blip r:embed="rId3">
            <a:alphaModFix/>
          </a:blip>
          <a:srcRect b="0" l="0" r="0" t="0"/>
          <a:stretch/>
        </p:blipFill>
        <p:spPr>
          <a:xfrm>
            <a:off x="7696200" y="152400"/>
            <a:ext cx="1219722" cy="50417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99"/>
          <p:cNvSpPr/>
          <p:nvPr/>
        </p:nvSpPr>
        <p:spPr>
          <a:xfrm>
            <a:off x="1676400" y="4876800"/>
            <a:ext cx="6553200" cy="586957"/>
          </a:xfrm>
          <a:prstGeom prst="rect">
            <a:avLst/>
          </a:prstGeom>
          <a:solidFill>
            <a:srgbClr val="FFFFFF"/>
          </a:solidFill>
          <a:ln>
            <a:noFill/>
          </a:ln>
        </p:spPr>
        <p:txBody>
          <a:bodyPr anchorCtr="0" anchor="ctr" bIns="46800" lIns="90000" spcFirstLastPara="1" rIns="90000" wrap="square" tIns="46800">
            <a:spAutoFit/>
          </a:bodyPr>
          <a:lstStyle/>
          <a:p>
            <a:pPr indent="0" lvl="0" marL="0" marR="0" rtl="0" algn="l">
              <a:spcBef>
                <a:spcPts val="0"/>
              </a:spcBef>
              <a:spcAft>
                <a:spcPts val="0"/>
              </a:spcAft>
              <a:buClr>
                <a:srgbClr val="FF0000"/>
              </a:buClr>
              <a:buSzPts val="3200"/>
              <a:buFont typeface="Calibri"/>
              <a:buNone/>
            </a:pPr>
            <a:r>
              <a:rPr b="0" i="0" lang="en-US" sz="3200">
                <a:solidFill>
                  <a:srgbClr val="FF0000"/>
                </a:solidFill>
                <a:latin typeface="Calibri"/>
                <a:ea typeface="Calibri"/>
                <a:cs typeface="Calibri"/>
                <a:sym typeface="Calibri"/>
              </a:rPr>
              <a:t>Figure12:  </a:t>
            </a:r>
            <a:r>
              <a:rPr b="0" i="0" lang="en-US" sz="3200">
                <a:solidFill>
                  <a:srgbClr val="000000"/>
                </a:solidFill>
                <a:latin typeface="Calibri"/>
                <a:ea typeface="Calibri"/>
                <a:cs typeface="Calibri"/>
                <a:sym typeface="Calibri"/>
              </a:rPr>
              <a:t>Virtual-circuit network</a:t>
            </a:r>
            <a:endParaRPr/>
          </a:p>
        </p:txBody>
      </p:sp>
      <p:pic>
        <p:nvPicPr>
          <p:cNvPr id="1391" name="Google Shape;1391;p99"/>
          <p:cNvPicPr preferRelativeResize="0"/>
          <p:nvPr/>
        </p:nvPicPr>
        <p:blipFill rotWithShape="1">
          <a:blip r:embed="rId3">
            <a:alphaModFix/>
          </a:blip>
          <a:srcRect b="0" l="0" r="0" t="0"/>
          <a:stretch/>
        </p:blipFill>
        <p:spPr>
          <a:xfrm>
            <a:off x="685800" y="1066800"/>
            <a:ext cx="7962900" cy="3829050"/>
          </a:xfrm>
          <a:prstGeom prst="rect">
            <a:avLst/>
          </a:prstGeom>
          <a:noFill/>
          <a:ln>
            <a:noFill/>
          </a:ln>
        </p:spPr>
      </p:pic>
      <p:pic>
        <p:nvPicPr>
          <p:cNvPr id="1392" name="Google Shape;1392;p99"/>
          <p:cNvPicPr preferRelativeResize="0"/>
          <p:nvPr/>
        </p:nvPicPr>
        <p:blipFill rotWithShape="1">
          <a:blip r:embed="rId4">
            <a:alphaModFix/>
          </a:blip>
          <a:srcRect b="0" l="0" r="0" t="0"/>
          <a:stretch/>
        </p:blipFill>
        <p:spPr>
          <a:xfrm>
            <a:off x="7696200" y="152400"/>
            <a:ext cx="1219722" cy="50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2000"/>
                                        <p:tgtEl>
                                          <p:spTgt spid="1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2016-07-20T08:11:07Z</dcterms:created>
  <dc:creator>Varshan</dc:creator>
</cp:coreProperties>
</file>